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303" r:id="rId3"/>
    <p:sldId id="304" r:id="rId4"/>
    <p:sldId id="308" r:id="rId5"/>
    <p:sldId id="307" r:id="rId6"/>
    <p:sldId id="319" r:id="rId7"/>
    <p:sldId id="306" r:id="rId8"/>
    <p:sldId id="311" r:id="rId9"/>
    <p:sldId id="316" r:id="rId10"/>
    <p:sldId id="318" r:id="rId11"/>
    <p:sldId id="305" r:id="rId12"/>
    <p:sldId id="314" r:id="rId13"/>
    <p:sldId id="310" r:id="rId14"/>
    <p:sldId id="302" r:id="rId15"/>
  </p:sldIdLst>
  <p:sldSz cx="9144000" cy="5143500" type="screen16x9"/>
  <p:notesSz cx="6858000" cy="9144000"/>
  <p:embeddedFontLst>
    <p:embeddedFont>
      <p:font typeface="Oswald" panose="020B0604020202020204" charset="0"/>
      <p:regular r:id="rId17"/>
      <p:bold r:id="rId18"/>
    </p:embeddedFont>
    <p:embeddedFont>
      <p:font typeface="Oxygen" panose="020B0604020202020204" charset="0"/>
      <p:regular r:id="rId19"/>
      <p:bold r:id="rId20"/>
    </p:embeddedFont>
    <p:embeddedFont>
      <p:font typeface="Oxygen Light"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tion Draft" id="{63A0A1D3-8636-400A-B75C-C76520F63AB2}">
          <p14:sldIdLst>
            <p14:sldId id="256"/>
            <p14:sldId id="303"/>
            <p14:sldId id="304"/>
            <p14:sldId id="308"/>
            <p14:sldId id="307"/>
            <p14:sldId id="319"/>
            <p14:sldId id="306"/>
            <p14:sldId id="311"/>
            <p14:sldId id="316"/>
            <p14:sldId id="318"/>
            <p14:sldId id="305"/>
            <p14:sldId id="314"/>
            <p14:sldId id="310"/>
            <p14:sldId id="302"/>
          </p14:sldIdLst>
        </p14:section>
      </p14:sectionLst>
    </p:ext>
    <p:ext uri="{EFAFB233-063F-42B5-8137-9DF3F51BA10A}">
      <p15:sldGuideLst xmlns:p15="http://schemas.microsoft.com/office/powerpoint/2012/main">
        <p15:guide id="1" orient="horz" pos="849">
          <p15:clr>
            <a:srgbClr val="9AA0A6"/>
          </p15:clr>
        </p15:guide>
        <p15:guide id="2" orient="horz" pos="2312">
          <p15:clr>
            <a:srgbClr val="9AA0A6"/>
          </p15:clr>
        </p15:guide>
        <p15:guide id="3" orient="horz" pos="697">
          <p15:clr>
            <a:srgbClr val="9AA0A6"/>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an Le" initials="NL" lastIdx="23" clrIdx="0">
    <p:extLst>
      <p:ext uri="{19B8F6BF-5375-455C-9EA6-DF929625EA0E}">
        <p15:presenceInfo xmlns:p15="http://schemas.microsoft.com/office/powerpoint/2012/main" userId="677093903fc8ef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88B5B4-CC66-44B3-B5AD-A766684CD327}">
  <a:tblStyle styleId="{FD88B5B4-CC66-44B3-B5AD-A766684CD3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5" autoAdjust="0"/>
    <p:restoredTop sz="97444" autoAdjust="0"/>
  </p:normalViewPr>
  <p:slideViewPr>
    <p:cSldViewPr snapToGrid="0">
      <p:cViewPr varScale="1">
        <p:scale>
          <a:sx n="215" d="100"/>
          <a:sy n="215" d="100"/>
        </p:scale>
        <p:origin x="2712" y="156"/>
      </p:cViewPr>
      <p:guideLst>
        <p:guide orient="horz" pos="849"/>
        <p:guide orient="horz" pos="2312"/>
        <p:guide orient="horz" pos="69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4B719-9445-4A7D-B219-009D441D41A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B4EAFE06-F67E-4758-B106-D0FD0C76C33C}">
      <dgm:prSet phldrT="[Text]" custT="1"/>
      <dgm:spPr/>
      <dgm:t>
        <a:bodyPr/>
        <a:lstStyle/>
        <a:p>
          <a:r>
            <a:rPr lang="en-US" sz="2000" dirty="0"/>
            <a:t>Timeliness</a:t>
          </a:r>
        </a:p>
        <a:p>
          <a:r>
            <a:rPr lang="en-US" sz="1400" dirty="0"/>
            <a:t>Our product pulls up to date inspection data directly from the City of Chicago’s latest food inspections.</a:t>
          </a:r>
        </a:p>
      </dgm:t>
    </dgm:pt>
    <dgm:pt modelId="{2506C43E-FCAE-4731-87CB-F1272A2C8021}" type="parTrans" cxnId="{ED8BE740-79BF-4DF6-B329-D48D8CA092CC}">
      <dgm:prSet/>
      <dgm:spPr/>
      <dgm:t>
        <a:bodyPr/>
        <a:lstStyle/>
        <a:p>
          <a:endParaRPr lang="en-US"/>
        </a:p>
      </dgm:t>
    </dgm:pt>
    <dgm:pt modelId="{014F3830-D0B2-498F-81ED-8BDB4AC93753}" type="sibTrans" cxnId="{ED8BE740-79BF-4DF6-B329-D48D8CA092CC}">
      <dgm:prSet/>
      <dgm:spPr/>
      <dgm:t>
        <a:bodyPr/>
        <a:lstStyle/>
        <a:p>
          <a:endParaRPr lang="en-US"/>
        </a:p>
      </dgm:t>
    </dgm:pt>
    <dgm:pt modelId="{8266E196-5741-4936-BB9E-C307F1D04F3B}">
      <dgm:prSet phldrT="[Text]" custT="1"/>
      <dgm:spPr/>
      <dgm:t>
        <a:bodyPr/>
        <a:lstStyle/>
        <a:p>
          <a:r>
            <a:rPr lang="en-US" sz="2000" dirty="0"/>
            <a:t>Accuracy / Consistency</a:t>
          </a:r>
        </a:p>
        <a:p>
          <a:r>
            <a:rPr lang="en-US" sz="1400" dirty="0"/>
            <a:t>We ensured that all restaurants are rated in the same way, regardless of how many inspections or how many previous violations that they had.</a:t>
          </a:r>
        </a:p>
      </dgm:t>
    </dgm:pt>
    <dgm:pt modelId="{470B9F9F-A79F-4776-81DB-D5EA4BAE1EC3}" type="parTrans" cxnId="{1C1DF695-D237-4990-B3E2-9599A30E568B}">
      <dgm:prSet/>
      <dgm:spPr/>
      <dgm:t>
        <a:bodyPr/>
        <a:lstStyle/>
        <a:p>
          <a:endParaRPr lang="en-US"/>
        </a:p>
      </dgm:t>
    </dgm:pt>
    <dgm:pt modelId="{5ACC5B44-B7F8-466D-BE93-6D19298CF6AC}" type="sibTrans" cxnId="{1C1DF695-D237-4990-B3E2-9599A30E568B}">
      <dgm:prSet/>
      <dgm:spPr/>
      <dgm:t>
        <a:bodyPr/>
        <a:lstStyle/>
        <a:p>
          <a:endParaRPr lang="en-US"/>
        </a:p>
      </dgm:t>
    </dgm:pt>
    <dgm:pt modelId="{D2E330A7-5619-4DCE-B77E-3D36CF125CEE}">
      <dgm:prSet phldrT="[Text]" custT="1"/>
      <dgm:spPr/>
      <dgm:t>
        <a:bodyPr/>
        <a:lstStyle/>
        <a:p>
          <a:r>
            <a:rPr lang="en-US" sz="2000" dirty="0"/>
            <a:t>Completeness</a:t>
          </a:r>
        </a:p>
        <a:p>
          <a:r>
            <a:rPr lang="en-US" sz="1400" dirty="0"/>
            <a:t>We’re ingesting 100% of all data available from the source.</a:t>
          </a:r>
        </a:p>
      </dgm:t>
    </dgm:pt>
    <dgm:pt modelId="{DED1192E-B156-4A96-B16C-118FAF3D35C3}" type="parTrans" cxnId="{A89E9B44-B427-4BC4-A89D-EB7AEF559CE0}">
      <dgm:prSet/>
      <dgm:spPr/>
      <dgm:t>
        <a:bodyPr/>
        <a:lstStyle/>
        <a:p>
          <a:endParaRPr lang="en-US"/>
        </a:p>
      </dgm:t>
    </dgm:pt>
    <dgm:pt modelId="{2172C604-305F-40D9-965B-9B476A064BA3}" type="sibTrans" cxnId="{A89E9B44-B427-4BC4-A89D-EB7AEF559CE0}">
      <dgm:prSet/>
      <dgm:spPr/>
      <dgm:t>
        <a:bodyPr/>
        <a:lstStyle/>
        <a:p>
          <a:endParaRPr lang="en-US"/>
        </a:p>
      </dgm:t>
    </dgm:pt>
    <dgm:pt modelId="{8938D959-8BB6-4A22-90F2-44C42D9CE6A1}" type="pres">
      <dgm:prSet presAssocID="{9DD4B719-9445-4A7D-B219-009D441D41A0}" presName="linear" presStyleCnt="0">
        <dgm:presLayoutVars>
          <dgm:animLvl val="lvl"/>
          <dgm:resizeHandles val="exact"/>
        </dgm:presLayoutVars>
      </dgm:prSet>
      <dgm:spPr/>
    </dgm:pt>
    <dgm:pt modelId="{FE5FFC1F-E48B-4889-B2BD-7CA642C95619}" type="pres">
      <dgm:prSet presAssocID="{B4EAFE06-F67E-4758-B106-D0FD0C76C33C}" presName="parentText" presStyleLbl="node1" presStyleIdx="0" presStyleCnt="3">
        <dgm:presLayoutVars>
          <dgm:chMax val="0"/>
          <dgm:bulletEnabled val="1"/>
        </dgm:presLayoutVars>
      </dgm:prSet>
      <dgm:spPr/>
    </dgm:pt>
    <dgm:pt modelId="{7BABD355-014B-4459-9754-B31E4713742E}" type="pres">
      <dgm:prSet presAssocID="{014F3830-D0B2-498F-81ED-8BDB4AC93753}" presName="spacer" presStyleCnt="0"/>
      <dgm:spPr/>
    </dgm:pt>
    <dgm:pt modelId="{9B7D887C-7239-48CE-B0E7-65AE94AAE1BE}" type="pres">
      <dgm:prSet presAssocID="{8266E196-5741-4936-BB9E-C307F1D04F3B}" presName="parentText" presStyleLbl="node1" presStyleIdx="1" presStyleCnt="3">
        <dgm:presLayoutVars>
          <dgm:chMax val="0"/>
          <dgm:bulletEnabled val="1"/>
        </dgm:presLayoutVars>
      </dgm:prSet>
      <dgm:spPr/>
    </dgm:pt>
    <dgm:pt modelId="{E3E503B2-7DD7-4062-8635-C40CA9B939FC}" type="pres">
      <dgm:prSet presAssocID="{5ACC5B44-B7F8-466D-BE93-6D19298CF6AC}" presName="spacer" presStyleCnt="0"/>
      <dgm:spPr/>
    </dgm:pt>
    <dgm:pt modelId="{D7D3291A-E1FB-4C22-A911-ED4DA11FCB5C}" type="pres">
      <dgm:prSet presAssocID="{D2E330A7-5619-4DCE-B77E-3D36CF125CEE}" presName="parentText" presStyleLbl="node1" presStyleIdx="2" presStyleCnt="3">
        <dgm:presLayoutVars>
          <dgm:chMax val="0"/>
          <dgm:bulletEnabled val="1"/>
        </dgm:presLayoutVars>
      </dgm:prSet>
      <dgm:spPr/>
    </dgm:pt>
  </dgm:ptLst>
  <dgm:cxnLst>
    <dgm:cxn modelId="{9D0D1727-2C53-46ED-AF31-6804985EA04B}" type="presOf" srcId="{D2E330A7-5619-4DCE-B77E-3D36CF125CEE}" destId="{D7D3291A-E1FB-4C22-A911-ED4DA11FCB5C}" srcOrd="0" destOrd="0" presId="urn:microsoft.com/office/officeart/2005/8/layout/vList2"/>
    <dgm:cxn modelId="{ED8BE740-79BF-4DF6-B329-D48D8CA092CC}" srcId="{9DD4B719-9445-4A7D-B219-009D441D41A0}" destId="{B4EAFE06-F67E-4758-B106-D0FD0C76C33C}" srcOrd="0" destOrd="0" parTransId="{2506C43E-FCAE-4731-87CB-F1272A2C8021}" sibTransId="{014F3830-D0B2-498F-81ED-8BDB4AC93753}"/>
    <dgm:cxn modelId="{A89E9B44-B427-4BC4-A89D-EB7AEF559CE0}" srcId="{9DD4B719-9445-4A7D-B219-009D441D41A0}" destId="{D2E330A7-5619-4DCE-B77E-3D36CF125CEE}" srcOrd="2" destOrd="0" parTransId="{DED1192E-B156-4A96-B16C-118FAF3D35C3}" sibTransId="{2172C604-305F-40D9-965B-9B476A064BA3}"/>
    <dgm:cxn modelId="{1998D748-6418-423B-B2F4-71B386B694CF}" type="presOf" srcId="{B4EAFE06-F67E-4758-B106-D0FD0C76C33C}" destId="{FE5FFC1F-E48B-4889-B2BD-7CA642C95619}" srcOrd="0" destOrd="0" presId="urn:microsoft.com/office/officeart/2005/8/layout/vList2"/>
    <dgm:cxn modelId="{1C1DF695-D237-4990-B3E2-9599A30E568B}" srcId="{9DD4B719-9445-4A7D-B219-009D441D41A0}" destId="{8266E196-5741-4936-BB9E-C307F1D04F3B}" srcOrd="1" destOrd="0" parTransId="{470B9F9F-A79F-4776-81DB-D5EA4BAE1EC3}" sibTransId="{5ACC5B44-B7F8-466D-BE93-6D19298CF6AC}"/>
    <dgm:cxn modelId="{6A39F8AB-E77C-4AB7-B06D-99C660A03C14}" type="presOf" srcId="{8266E196-5741-4936-BB9E-C307F1D04F3B}" destId="{9B7D887C-7239-48CE-B0E7-65AE94AAE1BE}" srcOrd="0" destOrd="0" presId="urn:microsoft.com/office/officeart/2005/8/layout/vList2"/>
    <dgm:cxn modelId="{87BB5BB1-635A-4EF4-97E2-1642BFA57424}" type="presOf" srcId="{9DD4B719-9445-4A7D-B219-009D441D41A0}" destId="{8938D959-8BB6-4A22-90F2-44C42D9CE6A1}" srcOrd="0" destOrd="0" presId="urn:microsoft.com/office/officeart/2005/8/layout/vList2"/>
    <dgm:cxn modelId="{BD62BEB2-69DA-4BC4-8619-0895BB30C3E4}" type="presParOf" srcId="{8938D959-8BB6-4A22-90F2-44C42D9CE6A1}" destId="{FE5FFC1F-E48B-4889-B2BD-7CA642C95619}" srcOrd="0" destOrd="0" presId="urn:microsoft.com/office/officeart/2005/8/layout/vList2"/>
    <dgm:cxn modelId="{1BD8B058-8E37-4881-BEC5-5F5EE4B92B04}" type="presParOf" srcId="{8938D959-8BB6-4A22-90F2-44C42D9CE6A1}" destId="{7BABD355-014B-4459-9754-B31E4713742E}" srcOrd="1" destOrd="0" presId="urn:microsoft.com/office/officeart/2005/8/layout/vList2"/>
    <dgm:cxn modelId="{B549DB84-2D50-4A76-A782-1BDFB575F8EF}" type="presParOf" srcId="{8938D959-8BB6-4A22-90F2-44C42D9CE6A1}" destId="{9B7D887C-7239-48CE-B0E7-65AE94AAE1BE}" srcOrd="2" destOrd="0" presId="urn:microsoft.com/office/officeart/2005/8/layout/vList2"/>
    <dgm:cxn modelId="{0098C5D6-CA30-4CCB-8208-9FB4FEE9959F}" type="presParOf" srcId="{8938D959-8BB6-4A22-90F2-44C42D9CE6A1}" destId="{E3E503B2-7DD7-4062-8635-C40CA9B939FC}" srcOrd="3" destOrd="0" presId="urn:microsoft.com/office/officeart/2005/8/layout/vList2"/>
    <dgm:cxn modelId="{1CD24773-3E21-47F1-A0E9-BE5DE5D6D699}" type="presParOf" srcId="{8938D959-8BB6-4A22-90F2-44C42D9CE6A1}" destId="{D7D3291A-E1FB-4C22-A911-ED4DA11FCB5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3EB7B6-5432-46BF-9358-53D0CB13F841}" type="doc">
      <dgm:prSet loTypeId="urn:microsoft.com/office/officeart/2005/8/layout/hList7" loCatId="process" qsTypeId="urn:microsoft.com/office/officeart/2005/8/quickstyle/simple3" qsCatId="simple" csTypeId="urn:microsoft.com/office/officeart/2005/8/colors/colorful2" csCatId="colorful" phldr="1"/>
      <dgm:spPr/>
      <dgm:t>
        <a:bodyPr/>
        <a:lstStyle/>
        <a:p>
          <a:endParaRPr lang="en-US"/>
        </a:p>
      </dgm:t>
    </dgm:pt>
    <dgm:pt modelId="{BA130ECD-DBED-4199-8AA8-E09B35DEE0F6}">
      <dgm:prSet phldrT="[Text]"/>
      <dgm:spPr/>
      <dgm:t>
        <a:bodyPr/>
        <a:lstStyle/>
        <a:p>
          <a:r>
            <a:rPr lang="en-US" baseline="0"/>
            <a:t>Extract/Prepare</a:t>
          </a:r>
          <a:endParaRPr lang="en-US" baseline="0" dirty="0"/>
        </a:p>
      </dgm:t>
    </dgm:pt>
    <dgm:pt modelId="{B03C88F9-8D9F-4527-AE09-9248D351C35F}" type="parTrans" cxnId="{26224B55-2BCF-4C98-83C6-1C0B57136597}">
      <dgm:prSet/>
      <dgm:spPr/>
      <dgm:t>
        <a:bodyPr/>
        <a:lstStyle/>
        <a:p>
          <a:endParaRPr lang="en-US"/>
        </a:p>
      </dgm:t>
    </dgm:pt>
    <dgm:pt modelId="{05C69853-C550-4EC0-A9C5-B86A4D836D52}" type="sibTrans" cxnId="{26224B55-2BCF-4C98-83C6-1C0B57136597}">
      <dgm:prSet/>
      <dgm:spPr/>
      <dgm:t>
        <a:bodyPr/>
        <a:lstStyle/>
        <a:p>
          <a:endParaRPr lang="en-US"/>
        </a:p>
      </dgm:t>
    </dgm:pt>
    <dgm:pt modelId="{BE7F8170-6C64-464F-929C-4CB02A9512F5}">
      <dgm:prSet phldrT="[Text]"/>
      <dgm:spPr/>
      <dgm:t>
        <a:bodyPr/>
        <a:lstStyle/>
        <a:p>
          <a:r>
            <a:rPr lang="en-US" baseline="0"/>
            <a:t>Store/Organize</a:t>
          </a:r>
          <a:endParaRPr lang="en-US" baseline="0" dirty="0"/>
        </a:p>
      </dgm:t>
    </dgm:pt>
    <dgm:pt modelId="{E5653FAF-BD72-4240-88C2-186A87C8C32D}" type="parTrans" cxnId="{5A580DA6-98F0-4667-9571-69D58D1A651F}">
      <dgm:prSet/>
      <dgm:spPr/>
      <dgm:t>
        <a:bodyPr/>
        <a:lstStyle/>
        <a:p>
          <a:endParaRPr lang="en-US"/>
        </a:p>
      </dgm:t>
    </dgm:pt>
    <dgm:pt modelId="{0DE296C9-CF4D-4C5C-AF9A-BB5E5102B69E}" type="sibTrans" cxnId="{5A580DA6-98F0-4667-9571-69D58D1A651F}">
      <dgm:prSet/>
      <dgm:spPr/>
      <dgm:t>
        <a:bodyPr/>
        <a:lstStyle/>
        <a:p>
          <a:endParaRPr lang="en-US"/>
        </a:p>
      </dgm:t>
    </dgm:pt>
    <dgm:pt modelId="{E1B7986C-6524-49C8-B20D-961D46D704CC}">
      <dgm:prSet phldrT="[Text]"/>
      <dgm:spPr/>
      <dgm:t>
        <a:bodyPr/>
        <a:lstStyle/>
        <a:p>
          <a:r>
            <a:rPr lang="en-US" baseline="0"/>
            <a:t>Analyze/Process</a:t>
          </a:r>
          <a:endParaRPr lang="en-US" baseline="0" dirty="0"/>
        </a:p>
      </dgm:t>
    </dgm:pt>
    <dgm:pt modelId="{699F16A2-FFAF-4CAF-A26A-E82DEF23396C}" type="parTrans" cxnId="{8E14D886-5AC4-4327-B924-CBCE0AA726B7}">
      <dgm:prSet/>
      <dgm:spPr/>
      <dgm:t>
        <a:bodyPr/>
        <a:lstStyle/>
        <a:p>
          <a:endParaRPr lang="en-US"/>
        </a:p>
      </dgm:t>
    </dgm:pt>
    <dgm:pt modelId="{96423C92-50A2-4962-9228-5E430B4521B0}" type="sibTrans" cxnId="{8E14D886-5AC4-4327-B924-CBCE0AA726B7}">
      <dgm:prSet/>
      <dgm:spPr/>
      <dgm:t>
        <a:bodyPr/>
        <a:lstStyle/>
        <a:p>
          <a:endParaRPr lang="en-US"/>
        </a:p>
      </dgm:t>
    </dgm:pt>
    <dgm:pt modelId="{245B5B62-AED4-4A4E-B413-ACA314F4C04C}">
      <dgm:prSet phldrT="[Text]"/>
      <dgm:spPr/>
      <dgm:t>
        <a:bodyPr/>
        <a:lstStyle/>
        <a:p>
          <a:r>
            <a:rPr lang="en-US" baseline="0" dirty="0"/>
            <a:t>Chicago DPH API</a:t>
          </a:r>
        </a:p>
      </dgm:t>
    </dgm:pt>
    <dgm:pt modelId="{ED414FC6-6576-47F1-A546-0950FD23A7B8}" type="parTrans" cxnId="{0F632E77-B4C2-4867-9233-BE5D1D91E89D}">
      <dgm:prSet/>
      <dgm:spPr/>
      <dgm:t>
        <a:bodyPr/>
        <a:lstStyle/>
        <a:p>
          <a:endParaRPr lang="en-US"/>
        </a:p>
      </dgm:t>
    </dgm:pt>
    <dgm:pt modelId="{19FF3358-5AA3-46EC-858F-8ACC4BA843DA}" type="sibTrans" cxnId="{0F632E77-B4C2-4867-9233-BE5D1D91E89D}">
      <dgm:prSet/>
      <dgm:spPr/>
      <dgm:t>
        <a:bodyPr/>
        <a:lstStyle/>
        <a:p>
          <a:endParaRPr lang="en-US"/>
        </a:p>
      </dgm:t>
    </dgm:pt>
    <dgm:pt modelId="{55D54E09-37E8-42FF-A50F-4AA0ACB48CA3}">
      <dgm:prSet phldrT="[Text]"/>
      <dgm:spPr/>
      <dgm:t>
        <a:bodyPr/>
        <a:lstStyle/>
        <a:p>
          <a:r>
            <a:rPr lang="en-US" baseline="0" dirty="0"/>
            <a:t>Python (GitHub repo)</a:t>
          </a:r>
        </a:p>
      </dgm:t>
    </dgm:pt>
    <dgm:pt modelId="{EB39AF71-4712-4DE6-89DD-994197A18503}" type="parTrans" cxnId="{4ECABB7E-1A4F-4F84-BD09-7F7A2A4E72D3}">
      <dgm:prSet/>
      <dgm:spPr/>
      <dgm:t>
        <a:bodyPr/>
        <a:lstStyle/>
        <a:p>
          <a:endParaRPr lang="en-US"/>
        </a:p>
      </dgm:t>
    </dgm:pt>
    <dgm:pt modelId="{D1E82EC8-3E9A-499D-A26B-E63D5509495D}" type="sibTrans" cxnId="{4ECABB7E-1A4F-4F84-BD09-7F7A2A4E72D3}">
      <dgm:prSet/>
      <dgm:spPr/>
      <dgm:t>
        <a:bodyPr/>
        <a:lstStyle/>
        <a:p>
          <a:endParaRPr lang="en-US"/>
        </a:p>
      </dgm:t>
    </dgm:pt>
    <dgm:pt modelId="{EC2D2EFC-53AE-43DE-9B69-9218A727BB2A}">
      <dgm:prSet phldrT="[Text]"/>
      <dgm:spPr/>
      <dgm:t>
        <a:bodyPr/>
        <a:lstStyle/>
        <a:p>
          <a:r>
            <a:rPr lang="en-US" baseline="0" dirty="0"/>
            <a:t>OLAP Database (GCP MySQL</a:t>
          </a:r>
        </a:p>
      </dgm:t>
    </dgm:pt>
    <dgm:pt modelId="{80B1C4A0-33B4-4AE8-928E-0B468FDD3E79}" type="parTrans" cxnId="{1E033089-2247-4577-891D-A5A6BBB0448E}">
      <dgm:prSet/>
      <dgm:spPr/>
      <dgm:t>
        <a:bodyPr/>
        <a:lstStyle/>
        <a:p>
          <a:endParaRPr lang="en-US"/>
        </a:p>
      </dgm:t>
    </dgm:pt>
    <dgm:pt modelId="{6FBEEFFA-096E-4A00-BD11-6DE41FCCE380}" type="sibTrans" cxnId="{1E033089-2247-4577-891D-A5A6BBB0448E}">
      <dgm:prSet/>
      <dgm:spPr/>
      <dgm:t>
        <a:bodyPr/>
        <a:lstStyle/>
        <a:p>
          <a:endParaRPr lang="en-US"/>
        </a:p>
      </dgm:t>
    </dgm:pt>
    <dgm:pt modelId="{DF056CF0-F841-4360-B903-8A3CAFD0CBE6}">
      <dgm:prSet phldrT="[Text]"/>
      <dgm:spPr/>
      <dgm:t>
        <a:bodyPr/>
        <a:lstStyle/>
        <a:p>
          <a:r>
            <a:rPr lang="en-US" baseline="0"/>
            <a:t>Visualize/Explore</a:t>
          </a:r>
          <a:endParaRPr lang="en-US" baseline="0" dirty="0"/>
        </a:p>
      </dgm:t>
    </dgm:pt>
    <dgm:pt modelId="{0064599F-4994-439C-BB85-DAD9949A5845}" type="parTrans" cxnId="{3BB2758F-996C-46A3-AF7B-A865BD886191}">
      <dgm:prSet/>
      <dgm:spPr/>
      <dgm:t>
        <a:bodyPr/>
        <a:lstStyle/>
        <a:p>
          <a:endParaRPr lang="en-US"/>
        </a:p>
      </dgm:t>
    </dgm:pt>
    <dgm:pt modelId="{6E724143-242E-4B07-AAD2-8B0EE77ABC1B}" type="sibTrans" cxnId="{3BB2758F-996C-46A3-AF7B-A865BD886191}">
      <dgm:prSet/>
      <dgm:spPr/>
      <dgm:t>
        <a:bodyPr/>
        <a:lstStyle/>
        <a:p>
          <a:endParaRPr lang="en-US"/>
        </a:p>
      </dgm:t>
    </dgm:pt>
    <dgm:pt modelId="{BCF2395A-88F9-496B-BE4D-22E76DABB9B5}">
      <dgm:prSet phldrT="[Text]"/>
      <dgm:spPr/>
      <dgm:t>
        <a:bodyPr/>
        <a:lstStyle/>
        <a:p>
          <a:r>
            <a:rPr lang="en-US" baseline="0"/>
            <a:t>End User Dashboard</a:t>
          </a:r>
          <a:endParaRPr lang="en-US" baseline="0" dirty="0"/>
        </a:p>
      </dgm:t>
    </dgm:pt>
    <dgm:pt modelId="{FE31B545-85AD-4E1A-8628-2FDCC2D9A1DC}" type="parTrans" cxnId="{38FC26FA-9840-40BF-9F4E-32BC9749B7C6}">
      <dgm:prSet/>
      <dgm:spPr/>
      <dgm:t>
        <a:bodyPr/>
        <a:lstStyle/>
        <a:p>
          <a:endParaRPr lang="en-US"/>
        </a:p>
      </dgm:t>
    </dgm:pt>
    <dgm:pt modelId="{20AABCC8-F660-4ACE-9553-AFDB24A5C0BF}" type="sibTrans" cxnId="{38FC26FA-9840-40BF-9F4E-32BC9749B7C6}">
      <dgm:prSet/>
      <dgm:spPr/>
      <dgm:t>
        <a:bodyPr/>
        <a:lstStyle/>
        <a:p>
          <a:endParaRPr lang="en-US"/>
        </a:p>
      </dgm:t>
    </dgm:pt>
    <dgm:pt modelId="{922D16D4-C9C2-442B-A0A3-28FD0E73BA9E}">
      <dgm:prSet phldrT="[Text]"/>
      <dgm:spPr/>
      <dgm:t>
        <a:bodyPr/>
        <a:lstStyle/>
        <a:p>
          <a:r>
            <a:rPr lang="en-US" baseline="0"/>
            <a:t>Tableau</a:t>
          </a:r>
          <a:endParaRPr lang="en-US" baseline="0" dirty="0"/>
        </a:p>
      </dgm:t>
    </dgm:pt>
    <dgm:pt modelId="{CA784EB9-E25C-4CE3-B430-DE8D69CEEB73}" type="parTrans" cxnId="{A5E44F60-CFB4-466B-8E0A-B6738C56AECC}">
      <dgm:prSet/>
      <dgm:spPr/>
      <dgm:t>
        <a:bodyPr/>
        <a:lstStyle/>
        <a:p>
          <a:endParaRPr lang="en-US"/>
        </a:p>
      </dgm:t>
    </dgm:pt>
    <dgm:pt modelId="{51C1AA7B-D48A-4ED0-B18A-3E2D593D0CB9}" type="sibTrans" cxnId="{A5E44F60-CFB4-466B-8E0A-B6738C56AECC}">
      <dgm:prSet/>
      <dgm:spPr/>
      <dgm:t>
        <a:bodyPr/>
        <a:lstStyle/>
        <a:p>
          <a:endParaRPr lang="en-US"/>
        </a:p>
      </dgm:t>
    </dgm:pt>
    <dgm:pt modelId="{1C10EC75-A1E9-469D-AE1B-635C9260293F}">
      <dgm:prSet phldrT="[Text]"/>
      <dgm:spPr/>
      <dgm:t>
        <a:bodyPr/>
        <a:lstStyle/>
        <a:p>
          <a:r>
            <a:rPr lang="en-US" baseline="0" dirty="0"/>
            <a:t>OLTP Snowflake (GCP MySQL</a:t>
          </a:r>
        </a:p>
      </dgm:t>
    </dgm:pt>
    <dgm:pt modelId="{6EA2F198-0277-424F-A5C5-268B60539919}" type="parTrans" cxnId="{C52EBBBD-B720-4892-BC9A-8AE99010B32B}">
      <dgm:prSet/>
      <dgm:spPr/>
      <dgm:t>
        <a:bodyPr/>
        <a:lstStyle/>
        <a:p>
          <a:endParaRPr lang="en-US"/>
        </a:p>
      </dgm:t>
    </dgm:pt>
    <dgm:pt modelId="{64143A52-A3C4-4881-997E-4615A1DEAF3B}" type="sibTrans" cxnId="{C52EBBBD-B720-4892-BC9A-8AE99010B32B}">
      <dgm:prSet/>
      <dgm:spPr/>
      <dgm:t>
        <a:bodyPr/>
        <a:lstStyle/>
        <a:p>
          <a:endParaRPr lang="en-US"/>
        </a:p>
      </dgm:t>
    </dgm:pt>
    <dgm:pt modelId="{C0FBA230-31A5-4298-B8D9-F70162041AB1}" type="pres">
      <dgm:prSet presAssocID="{743EB7B6-5432-46BF-9358-53D0CB13F841}" presName="Name0" presStyleCnt="0">
        <dgm:presLayoutVars>
          <dgm:dir/>
          <dgm:resizeHandles val="exact"/>
        </dgm:presLayoutVars>
      </dgm:prSet>
      <dgm:spPr/>
    </dgm:pt>
    <dgm:pt modelId="{D2301042-6995-4760-9550-E4269670578E}" type="pres">
      <dgm:prSet presAssocID="{743EB7B6-5432-46BF-9358-53D0CB13F841}" presName="fgShape" presStyleLbl="fgShp" presStyleIdx="0" presStyleCnt="1" custFlipVert="1" custScaleY="12378"/>
      <dgm:spPr/>
    </dgm:pt>
    <dgm:pt modelId="{F61AE4A2-21EB-41D8-AA86-88BCE69C3598}" type="pres">
      <dgm:prSet presAssocID="{743EB7B6-5432-46BF-9358-53D0CB13F841}" presName="linComp" presStyleCnt="0"/>
      <dgm:spPr/>
    </dgm:pt>
    <dgm:pt modelId="{A0CE98C3-E569-4056-943B-D5DF18AEAFC8}" type="pres">
      <dgm:prSet presAssocID="{BA130ECD-DBED-4199-8AA8-E09B35DEE0F6}" presName="compNode" presStyleCnt="0"/>
      <dgm:spPr/>
    </dgm:pt>
    <dgm:pt modelId="{226329FC-4994-4914-A4AA-4B197C14414C}" type="pres">
      <dgm:prSet presAssocID="{BA130ECD-DBED-4199-8AA8-E09B35DEE0F6}" presName="bkgdShape" presStyleLbl="node1" presStyleIdx="0" presStyleCnt="4"/>
      <dgm:spPr/>
    </dgm:pt>
    <dgm:pt modelId="{479BBA41-4404-48AF-B76F-954489A97D8E}" type="pres">
      <dgm:prSet presAssocID="{BA130ECD-DBED-4199-8AA8-E09B35DEE0F6}" presName="nodeTx" presStyleLbl="node1" presStyleIdx="0" presStyleCnt="4">
        <dgm:presLayoutVars>
          <dgm:bulletEnabled val="1"/>
        </dgm:presLayoutVars>
      </dgm:prSet>
      <dgm:spPr/>
    </dgm:pt>
    <dgm:pt modelId="{6163EF64-5D7D-477D-8BE8-93F6A489C1F6}" type="pres">
      <dgm:prSet presAssocID="{BA130ECD-DBED-4199-8AA8-E09B35DEE0F6}" presName="invisiNode" presStyleLbl="node1" presStyleIdx="0" presStyleCnt="4"/>
      <dgm:spPr/>
    </dgm:pt>
    <dgm:pt modelId="{80AC61F2-9D46-4B41-B7A1-D177B4ECE3B4}" type="pres">
      <dgm:prSet presAssocID="{BA130ECD-DBED-4199-8AA8-E09B35DEE0F6}"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A16E72E5-7376-4AA9-BEBD-648DDF50155F}" type="pres">
      <dgm:prSet presAssocID="{05C69853-C550-4EC0-A9C5-B86A4D836D52}" presName="sibTrans" presStyleLbl="sibTrans2D1" presStyleIdx="0" presStyleCnt="0"/>
      <dgm:spPr/>
    </dgm:pt>
    <dgm:pt modelId="{963B414D-EF95-4597-AD00-794361B9E58F}" type="pres">
      <dgm:prSet presAssocID="{BE7F8170-6C64-464F-929C-4CB02A9512F5}" presName="compNode" presStyleCnt="0"/>
      <dgm:spPr/>
    </dgm:pt>
    <dgm:pt modelId="{319DDBE7-64A5-4C3C-92B3-21B874A1E921}" type="pres">
      <dgm:prSet presAssocID="{BE7F8170-6C64-464F-929C-4CB02A9512F5}" presName="bkgdShape" presStyleLbl="node1" presStyleIdx="1" presStyleCnt="4"/>
      <dgm:spPr/>
    </dgm:pt>
    <dgm:pt modelId="{F2820A4B-5055-471E-80A8-507A0580D872}" type="pres">
      <dgm:prSet presAssocID="{BE7F8170-6C64-464F-929C-4CB02A9512F5}" presName="nodeTx" presStyleLbl="node1" presStyleIdx="1" presStyleCnt="4">
        <dgm:presLayoutVars>
          <dgm:bulletEnabled val="1"/>
        </dgm:presLayoutVars>
      </dgm:prSet>
      <dgm:spPr/>
    </dgm:pt>
    <dgm:pt modelId="{1F30B437-6697-4B1F-BB8D-74C71161011C}" type="pres">
      <dgm:prSet presAssocID="{BE7F8170-6C64-464F-929C-4CB02A9512F5}" presName="invisiNode" presStyleLbl="node1" presStyleIdx="1" presStyleCnt="4"/>
      <dgm:spPr/>
    </dgm:pt>
    <dgm:pt modelId="{0133E21A-5962-4422-9949-C0A00BAEDE86}" type="pres">
      <dgm:prSet presAssocID="{BE7F8170-6C64-464F-929C-4CB02A9512F5}"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3F28B3B-D7F7-4585-B4E4-1E77F742DFAC}" type="pres">
      <dgm:prSet presAssocID="{0DE296C9-CF4D-4C5C-AF9A-BB5E5102B69E}" presName="sibTrans" presStyleLbl="sibTrans2D1" presStyleIdx="0" presStyleCnt="0"/>
      <dgm:spPr/>
    </dgm:pt>
    <dgm:pt modelId="{18EE088D-AE8F-41FF-92A0-556EDA5B28D1}" type="pres">
      <dgm:prSet presAssocID="{E1B7986C-6524-49C8-B20D-961D46D704CC}" presName="compNode" presStyleCnt="0"/>
      <dgm:spPr/>
    </dgm:pt>
    <dgm:pt modelId="{8CB1D4BC-0B6A-4036-9C28-48BBED32998F}" type="pres">
      <dgm:prSet presAssocID="{E1B7986C-6524-49C8-B20D-961D46D704CC}" presName="bkgdShape" presStyleLbl="node1" presStyleIdx="2" presStyleCnt="4"/>
      <dgm:spPr/>
    </dgm:pt>
    <dgm:pt modelId="{2CC384FC-42A6-47CA-94F5-DB4956748B38}" type="pres">
      <dgm:prSet presAssocID="{E1B7986C-6524-49C8-B20D-961D46D704CC}" presName="nodeTx" presStyleLbl="node1" presStyleIdx="2" presStyleCnt="4">
        <dgm:presLayoutVars>
          <dgm:bulletEnabled val="1"/>
        </dgm:presLayoutVars>
      </dgm:prSet>
      <dgm:spPr/>
    </dgm:pt>
    <dgm:pt modelId="{59E8C2A1-F615-450D-A5A7-F4661C7603E2}" type="pres">
      <dgm:prSet presAssocID="{E1B7986C-6524-49C8-B20D-961D46D704CC}" presName="invisiNode" presStyleLbl="node1" presStyleIdx="2" presStyleCnt="4"/>
      <dgm:spPr/>
    </dgm:pt>
    <dgm:pt modelId="{F4429B51-30C4-401F-A3D6-959655E90BEF}" type="pres">
      <dgm:prSet presAssocID="{E1B7986C-6524-49C8-B20D-961D46D704CC}"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346C299-DD10-4880-92E1-1ADAC8463A7F}" type="pres">
      <dgm:prSet presAssocID="{96423C92-50A2-4962-9228-5E430B4521B0}" presName="sibTrans" presStyleLbl="sibTrans2D1" presStyleIdx="0" presStyleCnt="0"/>
      <dgm:spPr/>
    </dgm:pt>
    <dgm:pt modelId="{6C361A3F-446F-450F-8721-E801DB1B2040}" type="pres">
      <dgm:prSet presAssocID="{DF056CF0-F841-4360-B903-8A3CAFD0CBE6}" presName="compNode" presStyleCnt="0"/>
      <dgm:spPr/>
    </dgm:pt>
    <dgm:pt modelId="{D5807D97-E9F2-4A41-A65B-BFACDD5DFF54}" type="pres">
      <dgm:prSet presAssocID="{DF056CF0-F841-4360-B903-8A3CAFD0CBE6}" presName="bkgdShape" presStyleLbl="node1" presStyleIdx="3" presStyleCnt="4"/>
      <dgm:spPr/>
    </dgm:pt>
    <dgm:pt modelId="{09E625A5-9B6E-40AD-8FA2-BBEA49AE7870}" type="pres">
      <dgm:prSet presAssocID="{DF056CF0-F841-4360-B903-8A3CAFD0CBE6}" presName="nodeTx" presStyleLbl="node1" presStyleIdx="3" presStyleCnt="4">
        <dgm:presLayoutVars>
          <dgm:bulletEnabled val="1"/>
        </dgm:presLayoutVars>
      </dgm:prSet>
      <dgm:spPr/>
    </dgm:pt>
    <dgm:pt modelId="{67B91C52-FEDB-46DA-83C0-5902CF9FC51C}" type="pres">
      <dgm:prSet presAssocID="{DF056CF0-F841-4360-B903-8A3CAFD0CBE6}" presName="invisiNode" presStyleLbl="node1" presStyleIdx="3" presStyleCnt="4"/>
      <dgm:spPr/>
    </dgm:pt>
    <dgm:pt modelId="{F287F987-BA46-486D-8B32-1074192BD2B2}" type="pres">
      <dgm:prSet presAssocID="{DF056CF0-F841-4360-B903-8A3CAFD0CBE6}"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A2BC5904-379D-4CF7-AF3C-80A7ADCBC84E}" type="presOf" srcId="{BCF2395A-88F9-496B-BE4D-22E76DABB9B5}" destId="{D5807D97-E9F2-4A41-A65B-BFACDD5DFF54}" srcOrd="0" destOrd="1" presId="urn:microsoft.com/office/officeart/2005/8/layout/hList7"/>
    <dgm:cxn modelId="{F30CC316-5E8F-4D52-A391-41BE13A409AE}" type="presOf" srcId="{0DE296C9-CF4D-4C5C-AF9A-BB5E5102B69E}" destId="{33F28B3B-D7F7-4585-B4E4-1E77F742DFAC}" srcOrd="0" destOrd="0" presId="urn:microsoft.com/office/officeart/2005/8/layout/hList7"/>
    <dgm:cxn modelId="{14248823-2980-4EDD-A2C4-EE602FD715C6}" type="presOf" srcId="{55D54E09-37E8-42FF-A50F-4AA0ACB48CA3}" destId="{479BBA41-4404-48AF-B76F-954489A97D8E}" srcOrd="1" destOrd="2" presId="urn:microsoft.com/office/officeart/2005/8/layout/hList7"/>
    <dgm:cxn modelId="{C1FCD82A-5A16-4B40-9EDB-33F662C67F77}" type="presOf" srcId="{E1B7986C-6524-49C8-B20D-961D46D704CC}" destId="{2CC384FC-42A6-47CA-94F5-DB4956748B38}" srcOrd="1" destOrd="0" presId="urn:microsoft.com/office/officeart/2005/8/layout/hList7"/>
    <dgm:cxn modelId="{5566642F-442E-457A-91F0-2EA599E8D60C}" type="presOf" srcId="{EC2D2EFC-53AE-43DE-9B69-9218A727BB2A}" destId="{8CB1D4BC-0B6A-4036-9C28-48BBED32998F}" srcOrd="0" destOrd="1" presId="urn:microsoft.com/office/officeart/2005/8/layout/hList7"/>
    <dgm:cxn modelId="{A5E44F60-CFB4-466B-8E0A-B6738C56AECC}" srcId="{DF056CF0-F841-4360-B903-8A3CAFD0CBE6}" destId="{922D16D4-C9C2-442B-A0A3-28FD0E73BA9E}" srcOrd="1" destOrd="0" parTransId="{CA784EB9-E25C-4CE3-B430-DE8D69CEEB73}" sibTransId="{51C1AA7B-D48A-4ED0-B18A-3E2D593D0CB9}"/>
    <dgm:cxn modelId="{0ED67867-C091-41C0-8164-77607E51C576}" type="presOf" srcId="{DF056CF0-F841-4360-B903-8A3CAFD0CBE6}" destId="{09E625A5-9B6E-40AD-8FA2-BBEA49AE7870}" srcOrd="1" destOrd="0" presId="urn:microsoft.com/office/officeart/2005/8/layout/hList7"/>
    <dgm:cxn modelId="{1DE73069-3BAA-41B0-87DE-835544C1F2C4}" type="presOf" srcId="{BCF2395A-88F9-496B-BE4D-22E76DABB9B5}" destId="{09E625A5-9B6E-40AD-8FA2-BBEA49AE7870}" srcOrd="1" destOrd="1" presId="urn:microsoft.com/office/officeart/2005/8/layout/hList7"/>
    <dgm:cxn modelId="{26224B55-2BCF-4C98-83C6-1C0B57136597}" srcId="{743EB7B6-5432-46BF-9358-53D0CB13F841}" destId="{BA130ECD-DBED-4199-8AA8-E09B35DEE0F6}" srcOrd="0" destOrd="0" parTransId="{B03C88F9-8D9F-4527-AE09-9248D351C35F}" sibTransId="{05C69853-C550-4EC0-A9C5-B86A4D836D52}"/>
    <dgm:cxn modelId="{0F632E77-B4C2-4867-9233-BE5D1D91E89D}" srcId="{BA130ECD-DBED-4199-8AA8-E09B35DEE0F6}" destId="{245B5B62-AED4-4A4E-B413-ACA314F4C04C}" srcOrd="0" destOrd="0" parTransId="{ED414FC6-6576-47F1-A546-0950FD23A7B8}" sibTransId="{19FF3358-5AA3-46EC-858F-8ACC4BA843DA}"/>
    <dgm:cxn modelId="{3C5A7C77-38CE-4C2F-88D2-6C0CC3EE3581}" type="presOf" srcId="{BA130ECD-DBED-4199-8AA8-E09B35DEE0F6}" destId="{479BBA41-4404-48AF-B76F-954489A97D8E}" srcOrd="1" destOrd="0" presId="urn:microsoft.com/office/officeart/2005/8/layout/hList7"/>
    <dgm:cxn modelId="{78CED679-74B7-45A0-A5EF-6CCFEB345020}" type="presOf" srcId="{EC2D2EFC-53AE-43DE-9B69-9218A727BB2A}" destId="{2CC384FC-42A6-47CA-94F5-DB4956748B38}" srcOrd="1" destOrd="1" presId="urn:microsoft.com/office/officeart/2005/8/layout/hList7"/>
    <dgm:cxn modelId="{4ECABB7E-1A4F-4F84-BD09-7F7A2A4E72D3}" srcId="{BA130ECD-DBED-4199-8AA8-E09B35DEE0F6}" destId="{55D54E09-37E8-42FF-A50F-4AA0ACB48CA3}" srcOrd="1" destOrd="0" parTransId="{EB39AF71-4712-4DE6-89DD-994197A18503}" sibTransId="{D1E82EC8-3E9A-499D-A26B-E63D5509495D}"/>
    <dgm:cxn modelId="{8E14D886-5AC4-4327-B924-CBCE0AA726B7}" srcId="{743EB7B6-5432-46BF-9358-53D0CB13F841}" destId="{E1B7986C-6524-49C8-B20D-961D46D704CC}" srcOrd="2" destOrd="0" parTransId="{699F16A2-FFAF-4CAF-A26A-E82DEF23396C}" sibTransId="{96423C92-50A2-4962-9228-5E430B4521B0}"/>
    <dgm:cxn modelId="{1E033089-2247-4577-891D-A5A6BBB0448E}" srcId="{E1B7986C-6524-49C8-B20D-961D46D704CC}" destId="{EC2D2EFC-53AE-43DE-9B69-9218A727BB2A}" srcOrd="0" destOrd="0" parTransId="{80B1C4A0-33B4-4AE8-928E-0B468FDD3E79}" sibTransId="{6FBEEFFA-096E-4A00-BD11-6DE41FCCE380}"/>
    <dgm:cxn modelId="{3BB2758F-996C-46A3-AF7B-A865BD886191}" srcId="{743EB7B6-5432-46BF-9358-53D0CB13F841}" destId="{DF056CF0-F841-4360-B903-8A3CAFD0CBE6}" srcOrd="3" destOrd="0" parTransId="{0064599F-4994-439C-BB85-DAD9949A5845}" sibTransId="{6E724143-242E-4B07-AAD2-8B0EE77ABC1B}"/>
    <dgm:cxn modelId="{76F044A0-E5F3-4A31-B281-AB44CE799465}" type="presOf" srcId="{245B5B62-AED4-4A4E-B413-ACA314F4C04C}" destId="{479BBA41-4404-48AF-B76F-954489A97D8E}" srcOrd="1" destOrd="1" presId="urn:microsoft.com/office/officeart/2005/8/layout/hList7"/>
    <dgm:cxn modelId="{D78AADA5-CE57-43D7-9F7F-3205D773FF8F}" type="presOf" srcId="{BE7F8170-6C64-464F-929C-4CB02A9512F5}" destId="{F2820A4B-5055-471E-80A8-507A0580D872}" srcOrd="1" destOrd="0" presId="urn:microsoft.com/office/officeart/2005/8/layout/hList7"/>
    <dgm:cxn modelId="{5A580DA6-98F0-4667-9571-69D58D1A651F}" srcId="{743EB7B6-5432-46BF-9358-53D0CB13F841}" destId="{BE7F8170-6C64-464F-929C-4CB02A9512F5}" srcOrd="1" destOrd="0" parTransId="{E5653FAF-BD72-4240-88C2-186A87C8C32D}" sibTransId="{0DE296C9-CF4D-4C5C-AF9A-BB5E5102B69E}"/>
    <dgm:cxn modelId="{0C9C8DB0-B66A-49C7-A3ED-E4A42D642BEF}" type="presOf" srcId="{96423C92-50A2-4962-9228-5E430B4521B0}" destId="{4346C299-DD10-4880-92E1-1ADAC8463A7F}" srcOrd="0" destOrd="0" presId="urn:microsoft.com/office/officeart/2005/8/layout/hList7"/>
    <dgm:cxn modelId="{64567BB1-334D-4169-95EC-57583A06B1EE}" type="presOf" srcId="{922D16D4-C9C2-442B-A0A3-28FD0E73BA9E}" destId="{09E625A5-9B6E-40AD-8FA2-BBEA49AE7870}" srcOrd="1" destOrd="2" presId="urn:microsoft.com/office/officeart/2005/8/layout/hList7"/>
    <dgm:cxn modelId="{52D7F3B4-BD77-49BF-8E69-E89550E0CAFB}" type="presOf" srcId="{DF056CF0-F841-4360-B903-8A3CAFD0CBE6}" destId="{D5807D97-E9F2-4A41-A65B-BFACDD5DFF54}" srcOrd="0" destOrd="0" presId="urn:microsoft.com/office/officeart/2005/8/layout/hList7"/>
    <dgm:cxn modelId="{2C558DBA-00CE-4460-BCFB-A99B94E1EEFA}" type="presOf" srcId="{05C69853-C550-4EC0-A9C5-B86A4D836D52}" destId="{A16E72E5-7376-4AA9-BEBD-648DDF50155F}" srcOrd="0" destOrd="0" presId="urn:microsoft.com/office/officeart/2005/8/layout/hList7"/>
    <dgm:cxn modelId="{C52EBBBD-B720-4892-BC9A-8AE99010B32B}" srcId="{BE7F8170-6C64-464F-929C-4CB02A9512F5}" destId="{1C10EC75-A1E9-469D-AE1B-635C9260293F}" srcOrd="0" destOrd="0" parTransId="{6EA2F198-0277-424F-A5C5-268B60539919}" sibTransId="{64143A52-A3C4-4881-997E-4615A1DEAF3B}"/>
    <dgm:cxn modelId="{7C6185CD-0D1E-4E08-9048-3A502F8BAFDA}" type="presOf" srcId="{55D54E09-37E8-42FF-A50F-4AA0ACB48CA3}" destId="{226329FC-4994-4914-A4AA-4B197C14414C}" srcOrd="0" destOrd="2" presId="urn:microsoft.com/office/officeart/2005/8/layout/hList7"/>
    <dgm:cxn modelId="{C59575D3-E36A-4E5E-9AD4-03D4EDA76EB2}" type="presOf" srcId="{BE7F8170-6C64-464F-929C-4CB02A9512F5}" destId="{319DDBE7-64A5-4C3C-92B3-21B874A1E921}" srcOrd="0" destOrd="0" presId="urn:microsoft.com/office/officeart/2005/8/layout/hList7"/>
    <dgm:cxn modelId="{848FA0DE-E19E-47DA-8531-2827D72F5707}" type="presOf" srcId="{BA130ECD-DBED-4199-8AA8-E09B35DEE0F6}" destId="{226329FC-4994-4914-A4AA-4B197C14414C}" srcOrd="0" destOrd="0" presId="urn:microsoft.com/office/officeart/2005/8/layout/hList7"/>
    <dgm:cxn modelId="{831A1DE2-1A32-4262-892A-551B8467B8D9}" type="presOf" srcId="{743EB7B6-5432-46BF-9358-53D0CB13F841}" destId="{C0FBA230-31A5-4298-B8D9-F70162041AB1}" srcOrd="0" destOrd="0" presId="urn:microsoft.com/office/officeart/2005/8/layout/hList7"/>
    <dgm:cxn modelId="{B9D8C0EF-42B9-4D81-919E-213A405EFD90}" type="presOf" srcId="{922D16D4-C9C2-442B-A0A3-28FD0E73BA9E}" destId="{D5807D97-E9F2-4A41-A65B-BFACDD5DFF54}" srcOrd="0" destOrd="2" presId="urn:microsoft.com/office/officeart/2005/8/layout/hList7"/>
    <dgm:cxn modelId="{3EF4ACF3-4C88-4054-9EC5-1555E9F56B7F}" type="presOf" srcId="{E1B7986C-6524-49C8-B20D-961D46D704CC}" destId="{8CB1D4BC-0B6A-4036-9C28-48BBED32998F}" srcOrd="0" destOrd="0" presId="urn:microsoft.com/office/officeart/2005/8/layout/hList7"/>
    <dgm:cxn modelId="{4B7501F4-F371-4B3C-BB9F-CA28DEF446DC}" type="presOf" srcId="{1C10EC75-A1E9-469D-AE1B-635C9260293F}" destId="{F2820A4B-5055-471E-80A8-507A0580D872}" srcOrd="1" destOrd="1" presId="urn:microsoft.com/office/officeart/2005/8/layout/hList7"/>
    <dgm:cxn modelId="{38FC26FA-9840-40BF-9F4E-32BC9749B7C6}" srcId="{DF056CF0-F841-4360-B903-8A3CAFD0CBE6}" destId="{BCF2395A-88F9-496B-BE4D-22E76DABB9B5}" srcOrd="0" destOrd="0" parTransId="{FE31B545-85AD-4E1A-8628-2FDCC2D9A1DC}" sibTransId="{20AABCC8-F660-4ACE-9553-AFDB24A5C0BF}"/>
    <dgm:cxn modelId="{319127FB-4AF5-4F42-8A24-5F4571695C07}" type="presOf" srcId="{245B5B62-AED4-4A4E-B413-ACA314F4C04C}" destId="{226329FC-4994-4914-A4AA-4B197C14414C}" srcOrd="0" destOrd="1" presId="urn:microsoft.com/office/officeart/2005/8/layout/hList7"/>
    <dgm:cxn modelId="{120B04FE-E90F-41B0-97E3-250EBF3F4087}" type="presOf" srcId="{1C10EC75-A1E9-469D-AE1B-635C9260293F}" destId="{319DDBE7-64A5-4C3C-92B3-21B874A1E921}" srcOrd="0" destOrd="1" presId="urn:microsoft.com/office/officeart/2005/8/layout/hList7"/>
    <dgm:cxn modelId="{667C79B9-A621-4958-B507-543D21C6BDBC}" type="presParOf" srcId="{C0FBA230-31A5-4298-B8D9-F70162041AB1}" destId="{D2301042-6995-4760-9550-E4269670578E}" srcOrd="0" destOrd="0" presId="urn:microsoft.com/office/officeart/2005/8/layout/hList7"/>
    <dgm:cxn modelId="{D6C8122E-B795-4DDB-8D67-2DCD182B5B20}" type="presParOf" srcId="{C0FBA230-31A5-4298-B8D9-F70162041AB1}" destId="{F61AE4A2-21EB-41D8-AA86-88BCE69C3598}" srcOrd="1" destOrd="0" presId="urn:microsoft.com/office/officeart/2005/8/layout/hList7"/>
    <dgm:cxn modelId="{65F9585A-52C2-4B80-9848-0A061091471F}" type="presParOf" srcId="{F61AE4A2-21EB-41D8-AA86-88BCE69C3598}" destId="{A0CE98C3-E569-4056-943B-D5DF18AEAFC8}" srcOrd="0" destOrd="0" presId="urn:microsoft.com/office/officeart/2005/8/layout/hList7"/>
    <dgm:cxn modelId="{3E44BA3A-521F-4CDE-815F-91D3CC0FE112}" type="presParOf" srcId="{A0CE98C3-E569-4056-943B-D5DF18AEAFC8}" destId="{226329FC-4994-4914-A4AA-4B197C14414C}" srcOrd="0" destOrd="0" presId="urn:microsoft.com/office/officeart/2005/8/layout/hList7"/>
    <dgm:cxn modelId="{B52DE2A3-B8E5-45A8-96F8-CAA9EC52D5E6}" type="presParOf" srcId="{A0CE98C3-E569-4056-943B-D5DF18AEAFC8}" destId="{479BBA41-4404-48AF-B76F-954489A97D8E}" srcOrd="1" destOrd="0" presId="urn:microsoft.com/office/officeart/2005/8/layout/hList7"/>
    <dgm:cxn modelId="{D9B46413-ED77-41AC-A618-89AE4F4D5480}" type="presParOf" srcId="{A0CE98C3-E569-4056-943B-D5DF18AEAFC8}" destId="{6163EF64-5D7D-477D-8BE8-93F6A489C1F6}" srcOrd="2" destOrd="0" presId="urn:microsoft.com/office/officeart/2005/8/layout/hList7"/>
    <dgm:cxn modelId="{1B48F34A-20EE-489F-A671-7A8F1D38897A}" type="presParOf" srcId="{A0CE98C3-E569-4056-943B-D5DF18AEAFC8}" destId="{80AC61F2-9D46-4B41-B7A1-D177B4ECE3B4}" srcOrd="3" destOrd="0" presId="urn:microsoft.com/office/officeart/2005/8/layout/hList7"/>
    <dgm:cxn modelId="{DF615107-6592-417C-8B3C-C62B8EE45206}" type="presParOf" srcId="{F61AE4A2-21EB-41D8-AA86-88BCE69C3598}" destId="{A16E72E5-7376-4AA9-BEBD-648DDF50155F}" srcOrd="1" destOrd="0" presId="urn:microsoft.com/office/officeart/2005/8/layout/hList7"/>
    <dgm:cxn modelId="{38D6727F-D27C-4C80-A0E9-516BC3EEBF9A}" type="presParOf" srcId="{F61AE4A2-21EB-41D8-AA86-88BCE69C3598}" destId="{963B414D-EF95-4597-AD00-794361B9E58F}" srcOrd="2" destOrd="0" presId="urn:microsoft.com/office/officeart/2005/8/layout/hList7"/>
    <dgm:cxn modelId="{D016CF3C-5EE4-4555-BC4F-0317CFCA6CE6}" type="presParOf" srcId="{963B414D-EF95-4597-AD00-794361B9E58F}" destId="{319DDBE7-64A5-4C3C-92B3-21B874A1E921}" srcOrd="0" destOrd="0" presId="urn:microsoft.com/office/officeart/2005/8/layout/hList7"/>
    <dgm:cxn modelId="{636281EC-83E4-40AA-B5F7-D5945FDE6EAA}" type="presParOf" srcId="{963B414D-EF95-4597-AD00-794361B9E58F}" destId="{F2820A4B-5055-471E-80A8-507A0580D872}" srcOrd="1" destOrd="0" presId="urn:microsoft.com/office/officeart/2005/8/layout/hList7"/>
    <dgm:cxn modelId="{E1BCDC5B-0726-4645-AF83-C26CB79997AC}" type="presParOf" srcId="{963B414D-EF95-4597-AD00-794361B9E58F}" destId="{1F30B437-6697-4B1F-BB8D-74C71161011C}" srcOrd="2" destOrd="0" presId="urn:microsoft.com/office/officeart/2005/8/layout/hList7"/>
    <dgm:cxn modelId="{34477E7B-294C-4EA9-A4D3-A7911228E54D}" type="presParOf" srcId="{963B414D-EF95-4597-AD00-794361B9E58F}" destId="{0133E21A-5962-4422-9949-C0A00BAEDE86}" srcOrd="3" destOrd="0" presId="urn:microsoft.com/office/officeart/2005/8/layout/hList7"/>
    <dgm:cxn modelId="{DC61B856-9E2A-4224-AC5D-A288AA95A090}" type="presParOf" srcId="{F61AE4A2-21EB-41D8-AA86-88BCE69C3598}" destId="{33F28B3B-D7F7-4585-B4E4-1E77F742DFAC}" srcOrd="3" destOrd="0" presId="urn:microsoft.com/office/officeart/2005/8/layout/hList7"/>
    <dgm:cxn modelId="{B0016DA8-AC05-480B-8843-F68133BAA7FF}" type="presParOf" srcId="{F61AE4A2-21EB-41D8-AA86-88BCE69C3598}" destId="{18EE088D-AE8F-41FF-92A0-556EDA5B28D1}" srcOrd="4" destOrd="0" presId="urn:microsoft.com/office/officeart/2005/8/layout/hList7"/>
    <dgm:cxn modelId="{994015DF-8A11-444F-99ED-5AA409DF20DE}" type="presParOf" srcId="{18EE088D-AE8F-41FF-92A0-556EDA5B28D1}" destId="{8CB1D4BC-0B6A-4036-9C28-48BBED32998F}" srcOrd="0" destOrd="0" presId="urn:microsoft.com/office/officeart/2005/8/layout/hList7"/>
    <dgm:cxn modelId="{1312AC57-D471-453B-86EE-8935805E44F0}" type="presParOf" srcId="{18EE088D-AE8F-41FF-92A0-556EDA5B28D1}" destId="{2CC384FC-42A6-47CA-94F5-DB4956748B38}" srcOrd="1" destOrd="0" presId="urn:microsoft.com/office/officeart/2005/8/layout/hList7"/>
    <dgm:cxn modelId="{26FBD06B-18EB-4ED3-A85C-A9618DDCAA57}" type="presParOf" srcId="{18EE088D-AE8F-41FF-92A0-556EDA5B28D1}" destId="{59E8C2A1-F615-450D-A5A7-F4661C7603E2}" srcOrd="2" destOrd="0" presId="urn:microsoft.com/office/officeart/2005/8/layout/hList7"/>
    <dgm:cxn modelId="{A954FDBF-E7FF-4D8B-B8F4-03E03719AAFE}" type="presParOf" srcId="{18EE088D-AE8F-41FF-92A0-556EDA5B28D1}" destId="{F4429B51-30C4-401F-A3D6-959655E90BEF}" srcOrd="3" destOrd="0" presId="urn:microsoft.com/office/officeart/2005/8/layout/hList7"/>
    <dgm:cxn modelId="{3E3F4E9A-9040-405E-9709-4524694399A2}" type="presParOf" srcId="{F61AE4A2-21EB-41D8-AA86-88BCE69C3598}" destId="{4346C299-DD10-4880-92E1-1ADAC8463A7F}" srcOrd="5" destOrd="0" presId="urn:microsoft.com/office/officeart/2005/8/layout/hList7"/>
    <dgm:cxn modelId="{C537082F-2281-416D-9C72-78044B7DD725}" type="presParOf" srcId="{F61AE4A2-21EB-41D8-AA86-88BCE69C3598}" destId="{6C361A3F-446F-450F-8721-E801DB1B2040}" srcOrd="6" destOrd="0" presId="urn:microsoft.com/office/officeart/2005/8/layout/hList7"/>
    <dgm:cxn modelId="{F0E324B3-7182-4F31-AEA5-BE502D6E3CB9}" type="presParOf" srcId="{6C361A3F-446F-450F-8721-E801DB1B2040}" destId="{D5807D97-E9F2-4A41-A65B-BFACDD5DFF54}" srcOrd="0" destOrd="0" presId="urn:microsoft.com/office/officeart/2005/8/layout/hList7"/>
    <dgm:cxn modelId="{33CB51A6-D1A1-4597-A70E-075FE26163D4}" type="presParOf" srcId="{6C361A3F-446F-450F-8721-E801DB1B2040}" destId="{09E625A5-9B6E-40AD-8FA2-BBEA49AE7870}" srcOrd="1" destOrd="0" presId="urn:microsoft.com/office/officeart/2005/8/layout/hList7"/>
    <dgm:cxn modelId="{2DDF1E98-558A-4807-952E-2B2421C997B0}" type="presParOf" srcId="{6C361A3F-446F-450F-8721-E801DB1B2040}" destId="{67B91C52-FEDB-46DA-83C0-5902CF9FC51C}" srcOrd="2" destOrd="0" presId="urn:microsoft.com/office/officeart/2005/8/layout/hList7"/>
    <dgm:cxn modelId="{0BF615E7-379D-4818-B23C-9E8E81C2A748}" type="presParOf" srcId="{6C361A3F-446F-450F-8721-E801DB1B2040}" destId="{F287F987-BA46-486D-8B32-1074192BD2B2}"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FFC1F-E48B-4889-B2BD-7CA642C95619}">
      <dsp:nvSpPr>
        <dsp:cNvPr id="0" name=""/>
        <dsp:cNvSpPr/>
      </dsp:nvSpPr>
      <dsp:spPr>
        <a:xfrm>
          <a:off x="0" y="19599"/>
          <a:ext cx="6096000" cy="12168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Timeliness</a:t>
          </a:r>
        </a:p>
        <a:p>
          <a:pPr marL="0" lvl="0" indent="0" algn="l" defTabSz="889000">
            <a:lnSpc>
              <a:spcPct val="90000"/>
            </a:lnSpc>
            <a:spcBef>
              <a:spcPct val="0"/>
            </a:spcBef>
            <a:spcAft>
              <a:spcPct val="35000"/>
            </a:spcAft>
            <a:buNone/>
          </a:pPr>
          <a:r>
            <a:rPr lang="en-US" sz="1400" kern="1200" dirty="0"/>
            <a:t>Our product pulls up to date inspection data directly from the City of Chicago’s latest food inspections.</a:t>
          </a:r>
        </a:p>
      </dsp:txBody>
      <dsp:txXfrm>
        <a:off x="59399" y="78998"/>
        <a:ext cx="5977202" cy="1098002"/>
      </dsp:txXfrm>
    </dsp:sp>
    <dsp:sp modelId="{9B7D887C-7239-48CE-B0E7-65AE94AAE1BE}">
      <dsp:nvSpPr>
        <dsp:cNvPr id="0" name=""/>
        <dsp:cNvSpPr/>
      </dsp:nvSpPr>
      <dsp:spPr>
        <a:xfrm>
          <a:off x="0" y="1423600"/>
          <a:ext cx="6096000" cy="12168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Accuracy / Consistency</a:t>
          </a:r>
        </a:p>
        <a:p>
          <a:pPr marL="0" lvl="0" indent="0" algn="l" defTabSz="889000">
            <a:lnSpc>
              <a:spcPct val="90000"/>
            </a:lnSpc>
            <a:spcBef>
              <a:spcPct val="0"/>
            </a:spcBef>
            <a:spcAft>
              <a:spcPct val="35000"/>
            </a:spcAft>
            <a:buNone/>
          </a:pPr>
          <a:r>
            <a:rPr lang="en-US" sz="1400" kern="1200" dirty="0"/>
            <a:t>We ensured that all restaurants are rated in the same way, regardless of how many inspections or how many previous violations that they had.</a:t>
          </a:r>
        </a:p>
      </dsp:txBody>
      <dsp:txXfrm>
        <a:off x="59399" y="1482999"/>
        <a:ext cx="5977202" cy="1098002"/>
      </dsp:txXfrm>
    </dsp:sp>
    <dsp:sp modelId="{D7D3291A-E1FB-4C22-A911-ED4DA11FCB5C}">
      <dsp:nvSpPr>
        <dsp:cNvPr id="0" name=""/>
        <dsp:cNvSpPr/>
      </dsp:nvSpPr>
      <dsp:spPr>
        <a:xfrm>
          <a:off x="0" y="2827600"/>
          <a:ext cx="6096000" cy="12168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Completeness</a:t>
          </a:r>
        </a:p>
        <a:p>
          <a:pPr marL="0" lvl="0" indent="0" algn="l" defTabSz="889000">
            <a:lnSpc>
              <a:spcPct val="90000"/>
            </a:lnSpc>
            <a:spcBef>
              <a:spcPct val="0"/>
            </a:spcBef>
            <a:spcAft>
              <a:spcPct val="35000"/>
            </a:spcAft>
            <a:buNone/>
          </a:pPr>
          <a:r>
            <a:rPr lang="en-US" sz="1400" kern="1200" dirty="0"/>
            <a:t>We’re ingesting 100% of all data available from the source.</a:t>
          </a:r>
        </a:p>
      </dsp:txBody>
      <dsp:txXfrm>
        <a:off x="59399" y="2886999"/>
        <a:ext cx="5977202"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29FC-4994-4914-A4AA-4B197C14414C}">
      <dsp:nvSpPr>
        <dsp:cNvPr id="0" name=""/>
        <dsp:cNvSpPr/>
      </dsp:nvSpPr>
      <dsp:spPr>
        <a:xfrm>
          <a:off x="1790" y="0"/>
          <a:ext cx="1877109" cy="2030957"/>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kern="1200" baseline="0"/>
            <a:t>Extract/Prepare</a:t>
          </a:r>
          <a:endParaRPr lang="en-US" sz="1400" kern="1200" baseline="0" dirty="0"/>
        </a:p>
        <a:p>
          <a:pPr marL="57150" lvl="1" indent="-57150" algn="l" defTabSz="488950">
            <a:lnSpc>
              <a:spcPct val="90000"/>
            </a:lnSpc>
            <a:spcBef>
              <a:spcPct val="0"/>
            </a:spcBef>
            <a:spcAft>
              <a:spcPct val="15000"/>
            </a:spcAft>
            <a:buChar char="•"/>
          </a:pPr>
          <a:r>
            <a:rPr lang="en-US" sz="1100" kern="1200" baseline="0" dirty="0"/>
            <a:t>Chicago DPH API</a:t>
          </a:r>
        </a:p>
        <a:p>
          <a:pPr marL="57150" lvl="1" indent="-57150" algn="l" defTabSz="488950">
            <a:lnSpc>
              <a:spcPct val="90000"/>
            </a:lnSpc>
            <a:spcBef>
              <a:spcPct val="0"/>
            </a:spcBef>
            <a:spcAft>
              <a:spcPct val="15000"/>
            </a:spcAft>
            <a:buChar char="•"/>
          </a:pPr>
          <a:r>
            <a:rPr lang="en-US" sz="1100" kern="1200" baseline="0" dirty="0"/>
            <a:t>Python (GitHub repo)</a:t>
          </a:r>
        </a:p>
      </dsp:txBody>
      <dsp:txXfrm>
        <a:off x="1790" y="812382"/>
        <a:ext cx="1877109" cy="812382"/>
      </dsp:txXfrm>
    </dsp:sp>
    <dsp:sp modelId="{80AC61F2-9D46-4B41-B7A1-D177B4ECE3B4}">
      <dsp:nvSpPr>
        <dsp:cNvPr id="0" name=""/>
        <dsp:cNvSpPr/>
      </dsp:nvSpPr>
      <dsp:spPr>
        <a:xfrm>
          <a:off x="602191" y="121857"/>
          <a:ext cx="676308" cy="6763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19DDBE7-64A5-4C3C-92B3-21B874A1E921}">
      <dsp:nvSpPr>
        <dsp:cNvPr id="0" name=""/>
        <dsp:cNvSpPr/>
      </dsp:nvSpPr>
      <dsp:spPr>
        <a:xfrm>
          <a:off x="1935213" y="0"/>
          <a:ext cx="1877109" cy="2030957"/>
        </a:xfrm>
        <a:prstGeom prst="roundRect">
          <a:avLst>
            <a:gd name="adj" fmla="val 10000"/>
          </a:avLst>
        </a:prstGeom>
        <a:gradFill rotWithShape="0">
          <a:gsLst>
            <a:gs pos="0">
              <a:schemeClr val="accent2">
                <a:hueOff val="124144"/>
                <a:satOff val="0"/>
                <a:lumOff val="4444"/>
                <a:alphaOff val="0"/>
                <a:tint val="50000"/>
                <a:satMod val="300000"/>
              </a:schemeClr>
            </a:gs>
            <a:gs pos="35000">
              <a:schemeClr val="accent2">
                <a:hueOff val="124144"/>
                <a:satOff val="0"/>
                <a:lumOff val="4444"/>
                <a:alphaOff val="0"/>
                <a:tint val="37000"/>
                <a:satMod val="300000"/>
              </a:schemeClr>
            </a:gs>
            <a:gs pos="100000">
              <a:schemeClr val="accent2">
                <a:hueOff val="124144"/>
                <a:satOff val="0"/>
                <a:lumOff val="444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kern="1200" baseline="0"/>
            <a:t>Store/Organize</a:t>
          </a:r>
          <a:endParaRPr lang="en-US" sz="1400" kern="1200" baseline="0" dirty="0"/>
        </a:p>
        <a:p>
          <a:pPr marL="57150" lvl="1" indent="-57150" algn="l" defTabSz="488950">
            <a:lnSpc>
              <a:spcPct val="90000"/>
            </a:lnSpc>
            <a:spcBef>
              <a:spcPct val="0"/>
            </a:spcBef>
            <a:spcAft>
              <a:spcPct val="15000"/>
            </a:spcAft>
            <a:buChar char="•"/>
          </a:pPr>
          <a:r>
            <a:rPr lang="en-US" sz="1100" kern="1200" baseline="0" dirty="0"/>
            <a:t>OLTP Snowflake (GCP MySQL</a:t>
          </a:r>
        </a:p>
      </dsp:txBody>
      <dsp:txXfrm>
        <a:off x="1935213" y="812382"/>
        <a:ext cx="1877109" cy="812382"/>
      </dsp:txXfrm>
    </dsp:sp>
    <dsp:sp modelId="{0133E21A-5962-4422-9949-C0A00BAEDE86}">
      <dsp:nvSpPr>
        <dsp:cNvPr id="0" name=""/>
        <dsp:cNvSpPr/>
      </dsp:nvSpPr>
      <dsp:spPr>
        <a:xfrm>
          <a:off x="2535613" y="121857"/>
          <a:ext cx="676308" cy="6763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CB1D4BC-0B6A-4036-9C28-48BBED32998F}">
      <dsp:nvSpPr>
        <dsp:cNvPr id="0" name=""/>
        <dsp:cNvSpPr/>
      </dsp:nvSpPr>
      <dsp:spPr>
        <a:xfrm>
          <a:off x="3868636" y="0"/>
          <a:ext cx="1877109" cy="2030957"/>
        </a:xfrm>
        <a:prstGeom prst="roundRect">
          <a:avLst>
            <a:gd name="adj" fmla="val 10000"/>
          </a:avLst>
        </a:prstGeom>
        <a:gradFill rotWithShape="0">
          <a:gsLst>
            <a:gs pos="0">
              <a:schemeClr val="accent2">
                <a:hueOff val="248289"/>
                <a:satOff val="0"/>
                <a:lumOff val="8889"/>
                <a:alphaOff val="0"/>
                <a:tint val="50000"/>
                <a:satMod val="300000"/>
              </a:schemeClr>
            </a:gs>
            <a:gs pos="35000">
              <a:schemeClr val="accent2">
                <a:hueOff val="248289"/>
                <a:satOff val="0"/>
                <a:lumOff val="8889"/>
                <a:alphaOff val="0"/>
                <a:tint val="37000"/>
                <a:satMod val="300000"/>
              </a:schemeClr>
            </a:gs>
            <a:gs pos="100000">
              <a:schemeClr val="accent2">
                <a:hueOff val="248289"/>
                <a:satOff val="0"/>
                <a:lumOff val="888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kern="1200" baseline="0"/>
            <a:t>Analyze/Process</a:t>
          </a:r>
          <a:endParaRPr lang="en-US" sz="1400" kern="1200" baseline="0" dirty="0"/>
        </a:p>
        <a:p>
          <a:pPr marL="57150" lvl="1" indent="-57150" algn="l" defTabSz="488950">
            <a:lnSpc>
              <a:spcPct val="90000"/>
            </a:lnSpc>
            <a:spcBef>
              <a:spcPct val="0"/>
            </a:spcBef>
            <a:spcAft>
              <a:spcPct val="15000"/>
            </a:spcAft>
            <a:buChar char="•"/>
          </a:pPr>
          <a:r>
            <a:rPr lang="en-US" sz="1100" kern="1200" baseline="0" dirty="0"/>
            <a:t>OLAP Database (GCP MySQL</a:t>
          </a:r>
        </a:p>
      </dsp:txBody>
      <dsp:txXfrm>
        <a:off x="3868636" y="812382"/>
        <a:ext cx="1877109" cy="812382"/>
      </dsp:txXfrm>
    </dsp:sp>
    <dsp:sp modelId="{F4429B51-30C4-401F-A3D6-959655E90BEF}">
      <dsp:nvSpPr>
        <dsp:cNvPr id="0" name=""/>
        <dsp:cNvSpPr/>
      </dsp:nvSpPr>
      <dsp:spPr>
        <a:xfrm>
          <a:off x="4469036" y="121857"/>
          <a:ext cx="676308" cy="6763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5807D97-E9F2-4A41-A65B-BFACDD5DFF54}">
      <dsp:nvSpPr>
        <dsp:cNvPr id="0" name=""/>
        <dsp:cNvSpPr/>
      </dsp:nvSpPr>
      <dsp:spPr>
        <a:xfrm>
          <a:off x="5802058" y="0"/>
          <a:ext cx="1877109" cy="2030957"/>
        </a:xfrm>
        <a:prstGeom prst="roundRect">
          <a:avLst>
            <a:gd name="adj" fmla="val 10000"/>
          </a:avLst>
        </a:prstGeom>
        <a:gradFill rotWithShape="0">
          <a:gsLst>
            <a:gs pos="0">
              <a:schemeClr val="accent2">
                <a:hueOff val="372433"/>
                <a:satOff val="0"/>
                <a:lumOff val="13333"/>
                <a:alphaOff val="0"/>
                <a:tint val="50000"/>
                <a:satMod val="300000"/>
              </a:schemeClr>
            </a:gs>
            <a:gs pos="35000">
              <a:schemeClr val="accent2">
                <a:hueOff val="372433"/>
                <a:satOff val="0"/>
                <a:lumOff val="13333"/>
                <a:alphaOff val="0"/>
                <a:tint val="37000"/>
                <a:satMod val="300000"/>
              </a:schemeClr>
            </a:gs>
            <a:gs pos="100000">
              <a:schemeClr val="accent2">
                <a:hueOff val="372433"/>
                <a:satOff val="0"/>
                <a:lumOff val="1333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kern="1200" baseline="0"/>
            <a:t>Visualize/Explore</a:t>
          </a:r>
          <a:endParaRPr lang="en-US" sz="1400" kern="1200" baseline="0" dirty="0"/>
        </a:p>
        <a:p>
          <a:pPr marL="57150" lvl="1" indent="-57150" algn="l" defTabSz="488950">
            <a:lnSpc>
              <a:spcPct val="90000"/>
            </a:lnSpc>
            <a:spcBef>
              <a:spcPct val="0"/>
            </a:spcBef>
            <a:spcAft>
              <a:spcPct val="15000"/>
            </a:spcAft>
            <a:buChar char="•"/>
          </a:pPr>
          <a:r>
            <a:rPr lang="en-US" sz="1100" kern="1200" baseline="0"/>
            <a:t>End User Dashboard</a:t>
          </a:r>
          <a:endParaRPr lang="en-US" sz="1100" kern="1200" baseline="0" dirty="0"/>
        </a:p>
        <a:p>
          <a:pPr marL="57150" lvl="1" indent="-57150" algn="l" defTabSz="488950">
            <a:lnSpc>
              <a:spcPct val="90000"/>
            </a:lnSpc>
            <a:spcBef>
              <a:spcPct val="0"/>
            </a:spcBef>
            <a:spcAft>
              <a:spcPct val="15000"/>
            </a:spcAft>
            <a:buChar char="•"/>
          </a:pPr>
          <a:r>
            <a:rPr lang="en-US" sz="1100" kern="1200" baseline="0"/>
            <a:t>Tableau</a:t>
          </a:r>
          <a:endParaRPr lang="en-US" sz="1100" kern="1200" baseline="0" dirty="0"/>
        </a:p>
      </dsp:txBody>
      <dsp:txXfrm>
        <a:off x="5802058" y="812382"/>
        <a:ext cx="1877109" cy="812382"/>
      </dsp:txXfrm>
    </dsp:sp>
    <dsp:sp modelId="{F287F987-BA46-486D-8B32-1074192BD2B2}">
      <dsp:nvSpPr>
        <dsp:cNvPr id="0" name=""/>
        <dsp:cNvSpPr/>
      </dsp:nvSpPr>
      <dsp:spPr>
        <a:xfrm>
          <a:off x="6402459" y="121857"/>
          <a:ext cx="676308" cy="67630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2301042-6995-4760-9550-E4269670578E}">
      <dsp:nvSpPr>
        <dsp:cNvPr id="0" name=""/>
        <dsp:cNvSpPr/>
      </dsp:nvSpPr>
      <dsp:spPr>
        <a:xfrm flipV="1">
          <a:off x="307238" y="1758232"/>
          <a:ext cx="7066482" cy="37708"/>
        </a:xfrm>
        <a:prstGeom prst="leftRightArrow">
          <a:avLst/>
        </a:prstGeom>
        <a:gradFill rotWithShape="0">
          <a:gsLst>
            <a:gs pos="0">
              <a:schemeClr val="accent2">
                <a:tint val="40000"/>
                <a:hueOff val="0"/>
                <a:satOff val="0"/>
                <a:lumOff val="0"/>
                <a:alphaOff val="0"/>
                <a:tint val="50000"/>
                <a:satMod val="300000"/>
              </a:schemeClr>
            </a:gs>
            <a:gs pos="35000">
              <a:schemeClr val="accent2">
                <a:tint val="40000"/>
                <a:hueOff val="0"/>
                <a:satOff val="0"/>
                <a:lumOff val="0"/>
                <a:alphaOff val="0"/>
                <a:tint val="37000"/>
                <a:satMod val="300000"/>
              </a:schemeClr>
            </a:gs>
            <a:gs pos="100000">
              <a:schemeClr val="accent2">
                <a:tint val="4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408f5a9a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408f5a9a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09c4a21f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09c4a21f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26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5c1b289a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5c1b289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45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09c4a21f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09c4a21f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530741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09c4a21f7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709c4a21f7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45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bb5c559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bb5c559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04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bb5c55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bb5c55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90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09c4a21f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09c4a21f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73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09c4a21f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709c4a21f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09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09c4a21f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09c4a21f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4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09c4a21f7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709c4a21f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89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09c4a21f7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709c4a21f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08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09c4a21f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09c4a21f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070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20600" y="983325"/>
            <a:ext cx="3485700" cy="1316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4400"/>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1120600" y="2362775"/>
            <a:ext cx="35529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2800"/>
              <a:buNone/>
              <a:defRPr sz="1400"/>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 name="Google Shape;11;p2"/>
          <p:cNvSpPr/>
          <p:nvPr/>
        </p:nvSpPr>
        <p:spPr>
          <a:xfrm>
            <a:off x="0" y="3410875"/>
            <a:ext cx="749400" cy="1732500"/>
          </a:xfrm>
          <a:prstGeom prst="rect">
            <a:avLst/>
          </a:prstGeom>
          <a:solidFill>
            <a:srgbClr val="FFD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1"/>
                </a:solidFill>
              </a:defRPr>
            </a:lvl1pPr>
            <a:lvl2pPr lvl="1" rtl="0">
              <a:spcBef>
                <a:spcPts val="0"/>
              </a:spcBef>
              <a:spcAft>
                <a:spcPts val="0"/>
              </a:spcAft>
              <a:buNone/>
              <a:defRPr sz="3000">
                <a:solidFill>
                  <a:schemeClr val="accent1"/>
                </a:solidFill>
              </a:defRPr>
            </a:lvl2pPr>
            <a:lvl3pPr lvl="2" rtl="0">
              <a:spcBef>
                <a:spcPts val="0"/>
              </a:spcBef>
              <a:spcAft>
                <a:spcPts val="0"/>
              </a:spcAft>
              <a:buNone/>
              <a:defRPr sz="3000">
                <a:solidFill>
                  <a:schemeClr val="accent1"/>
                </a:solidFill>
              </a:defRPr>
            </a:lvl3pPr>
            <a:lvl4pPr lvl="3" rtl="0">
              <a:spcBef>
                <a:spcPts val="0"/>
              </a:spcBef>
              <a:spcAft>
                <a:spcPts val="0"/>
              </a:spcAft>
              <a:buNone/>
              <a:defRPr sz="3000">
                <a:solidFill>
                  <a:schemeClr val="accent1"/>
                </a:solidFill>
              </a:defRPr>
            </a:lvl4pPr>
            <a:lvl5pPr lvl="4" rtl="0">
              <a:spcBef>
                <a:spcPts val="0"/>
              </a:spcBef>
              <a:spcAft>
                <a:spcPts val="0"/>
              </a:spcAft>
              <a:buNone/>
              <a:defRPr sz="3000">
                <a:solidFill>
                  <a:schemeClr val="accent1"/>
                </a:solidFill>
              </a:defRPr>
            </a:lvl5pPr>
            <a:lvl6pPr lvl="5" rtl="0">
              <a:spcBef>
                <a:spcPts val="0"/>
              </a:spcBef>
              <a:spcAft>
                <a:spcPts val="0"/>
              </a:spcAft>
              <a:buNone/>
              <a:defRPr sz="3000">
                <a:solidFill>
                  <a:schemeClr val="accent1"/>
                </a:solidFill>
              </a:defRPr>
            </a:lvl6pPr>
            <a:lvl7pPr lvl="6" rtl="0">
              <a:spcBef>
                <a:spcPts val="0"/>
              </a:spcBef>
              <a:spcAft>
                <a:spcPts val="0"/>
              </a:spcAft>
              <a:buNone/>
              <a:defRPr sz="3000">
                <a:solidFill>
                  <a:schemeClr val="accent1"/>
                </a:solidFill>
              </a:defRPr>
            </a:lvl7pPr>
            <a:lvl8pPr lvl="7" rtl="0">
              <a:spcBef>
                <a:spcPts val="0"/>
              </a:spcBef>
              <a:spcAft>
                <a:spcPts val="0"/>
              </a:spcAft>
              <a:buNone/>
              <a:defRPr sz="3000">
                <a:solidFill>
                  <a:schemeClr val="accent1"/>
                </a:solidFill>
              </a:defRPr>
            </a:lvl8pPr>
            <a:lvl9pPr lvl="8" rtl="0">
              <a:spcBef>
                <a:spcPts val="0"/>
              </a:spcBef>
              <a:spcAft>
                <a:spcPts val="0"/>
              </a:spcAft>
              <a:buNone/>
              <a:defRPr sz="3000">
                <a:solidFill>
                  <a:schemeClr val="accent1"/>
                </a:solidFill>
              </a:defRPr>
            </a:lvl9pPr>
          </a:lstStyle>
          <a:p>
            <a:endParaRPr/>
          </a:p>
        </p:txBody>
      </p:sp>
      <p:sp>
        <p:nvSpPr>
          <p:cNvPr id="135" name="Google Shape;135;p23"/>
          <p:cNvSpPr/>
          <p:nvPr/>
        </p:nvSpPr>
        <p:spPr>
          <a:xfrm rot="10800000" flipH="1">
            <a:off x="8525325" y="4779600"/>
            <a:ext cx="618900" cy="38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10800000" flipH="1">
            <a:off x="0" y="25"/>
            <a:ext cx="618900" cy="9237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1"/>
        <p:cNvGrpSpPr/>
        <p:nvPr/>
      </p:nvGrpSpPr>
      <p:grpSpPr>
        <a:xfrm>
          <a:off x="0" y="0"/>
          <a:ext cx="0" cy="0"/>
          <a:chOff x="0" y="0"/>
          <a:chExt cx="0" cy="0"/>
        </a:xfrm>
      </p:grpSpPr>
      <p:sp>
        <p:nvSpPr>
          <p:cNvPr id="82" name="Google Shape;82;p15"/>
          <p:cNvSpPr txBox="1">
            <a:spLocks noGrp="1"/>
          </p:cNvSpPr>
          <p:nvPr>
            <p:ph type="ctrTitle"/>
          </p:nvPr>
        </p:nvSpPr>
        <p:spPr>
          <a:xfrm flipH="1">
            <a:off x="792237" y="2152551"/>
            <a:ext cx="182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5"/>
          <p:cNvSpPr txBox="1">
            <a:spLocks noGrp="1"/>
          </p:cNvSpPr>
          <p:nvPr>
            <p:ph type="subTitle" idx="1"/>
          </p:nvPr>
        </p:nvSpPr>
        <p:spPr>
          <a:xfrm flipH="1">
            <a:off x="826375" y="1563383"/>
            <a:ext cx="1752900" cy="63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4" name="Google Shape;84;p15"/>
          <p:cNvSpPr txBox="1">
            <a:spLocks noGrp="1"/>
          </p:cNvSpPr>
          <p:nvPr>
            <p:ph type="ctrTitle" idx="2"/>
          </p:nvPr>
        </p:nvSpPr>
        <p:spPr>
          <a:xfrm flipH="1">
            <a:off x="6455338" y="2152551"/>
            <a:ext cx="189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5"/>
          <p:cNvSpPr txBox="1">
            <a:spLocks noGrp="1"/>
          </p:cNvSpPr>
          <p:nvPr>
            <p:ph type="subTitle" idx="3"/>
          </p:nvPr>
        </p:nvSpPr>
        <p:spPr>
          <a:xfrm flipH="1">
            <a:off x="6527775" y="1563383"/>
            <a:ext cx="1752900" cy="63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6" name="Google Shape;86;p15"/>
          <p:cNvSpPr txBox="1">
            <a:spLocks noGrp="1"/>
          </p:cNvSpPr>
          <p:nvPr>
            <p:ph type="ctrTitle" idx="4"/>
          </p:nvPr>
        </p:nvSpPr>
        <p:spPr>
          <a:xfrm flipH="1">
            <a:off x="3623100" y="2152551"/>
            <a:ext cx="189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5"/>
          <p:cNvSpPr txBox="1">
            <a:spLocks noGrp="1"/>
          </p:cNvSpPr>
          <p:nvPr>
            <p:ph type="subTitle" idx="5"/>
          </p:nvPr>
        </p:nvSpPr>
        <p:spPr>
          <a:xfrm flipH="1">
            <a:off x="3623088" y="1563383"/>
            <a:ext cx="1897800" cy="63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8" name="Google Shape;88;p15"/>
          <p:cNvSpPr txBox="1">
            <a:spLocks noGrp="1"/>
          </p:cNvSpPr>
          <p:nvPr>
            <p:ph type="ctrTitle" idx="6"/>
          </p:nvPr>
        </p:nvSpPr>
        <p:spPr>
          <a:xfrm flipH="1">
            <a:off x="922537" y="361508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5"/>
          <p:cNvSpPr txBox="1">
            <a:spLocks noGrp="1"/>
          </p:cNvSpPr>
          <p:nvPr>
            <p:ph type="subTitle" idx="7"/>
          </p:nvPr>
        </p:nvSpPr>
        <p:spPr>
          <a:xfrm flipH="1">
            <a:off x="826387" y="4153032"/>
            <a:ext cx="1752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0" name="Google Shape;90;p15"/>
          <p:cNvSpPr txBox="1">
            <a:spLocks noGrp="1"/>
          </p:cNvSpPr>
          <p:nvPr>
            <p:ph type="ctrTitle" idx="8"/>
          </p:nvPr>
        </p:nvSpPr>
        <p:spPr>
          <a:xfrm flipH="1">
            <a:off x="6623951" y="355524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5"/>
          <p:cNvSpPr txBox="1">
            <a:spLocks noGrp="1"/>
          </p:cNvSpPr>
          <p:nvPr>
            <p:ph type="subTitle" idx="9"/>
          </p:nvPr>
        </p:nvSpPr>
        <p:spPr>
          <a:xfrm flipH="1">
            <a:off x="6455351" y="4084809"/>
            <a:ext cx="1897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2" name="Google Shape;92;p15"/>
          <p:cNvSpPr txBox="1">
            <a:spLocks noGrp="1"/>
          </p:cNvSpPr>
          <p:nvPr>
            <p:ph type="ctrTitle" idx="13"/>
          </p:nvPr>
        </p:nvSpPr>
        <p:spPr>
          <a:xfrm flipH="1">
            <a:off x="3660000" y="3615100"/>
            <a:ext cx="1824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5"/>
          <p:cNvSpPr txBox="1">
            <a:spLocks noGrp="1"/>
          </p:cNvSpPr>
          <p:nvPr>
            <p:ph type="subTitle" idx="14"/>
          </p:nvPr>
        </p:nvSpPr>
        <p:spPr>
          <a:xfrm flipH="1">
            <a:off x="3623100" y="4153032"/>
            <a:ext cx="1897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5"/>
          <p:cNvSpPr txBox="1">
            <a:spLocks noGrp="1"/>
          </p:cNvSpPr>
          <p:nvPr>
            <p:ph type="title" idx="15"/>
          </p:nvPr>
        </p:nvSpPr>
        <p:spPr>
          <a:xfrm>
            <a:off x="620462" y="394480"/>
            <a:ext cx="7033500" cy="63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1"/>
                </a:solidFill>
              </a:defRPr>
            </a:lvl1pPr>
            <a:lvl2pPr lvl="1" rtl="0">
              <a:spcBef>
                <a:spcPts val="0"/>
              </a:spcBef>
              <a:spcAft>
                <a:spcPts val="0"/>
              </a:spcAft>
              <a:buNone/>
              <a:defRPr sz="3000">
                <a:solidFill>
                  <a:schemeClr val="accent1"/>
                </a:solidFill>
              </a:defRPr>
            </a:lvl2pPr>
            <a:lvl3pPr lvl="2" rtl="0">
              <a:spcBef>
                <a:spcPts val="0"/>
              </a:spcBef>
              <a:spcAft>
                <a:spcPts val="0"/>
              </a:spcAft>
              <a:buNone/>
              <a:defRPr sz="3000">
                <a:solidFill>
                  <a:schemeClr val="accent1"/>
                </a:solidFill>
              </a:defRPr>
            </a:lvl3pPr>
            <a:lvl4pPr lvl="3" rtl="0">
              <a:spcBef>
                <a:spcPts val="0"/>
              </a:spcBef>
              <a:spcAft>
                <a:spcPts val="0"/>
              </a:spcAft>
              <a:buNone/>
              <a:defRPr sz="3000">
                <a:solidFill>
                  <a:schemeClr val="accent1"/>
                </a:solidFill>
              </a:defRPr>
            </a:lvl4pPr>
            <a:lvl5pPr lvl="4" rtl="0">
              <a:spcBef>
                <a:spcPts val="0"/>
              </a:spcBef>
              <a:spcAft>
                <a:spcPts val="0"/>
              </a:spcAft>
              <a:buNone/>
              <a:defRPr sz="3000">
                <a:solidFill>
                  <a:schemeClr val="accent1"/>
                </a:solidFill>
              </a:defRPr>
            </a:lvl5pPr>
            <a:lvl6pPr lvl="5" rtl="0">
              <a:spcBef>
                <a:spcPts val="0"/>
              </a:spcBef>
              <a:spcAft>
                <a:spcPts val="0"/>
              </a:spcAft>
              <a:buNone/>
              <a:defRPr sz="3000">
                <a:solidFill>
                  <a:schemeClr val="accent1"/>
                </a:solidFill>
              </a:defRPr>
            </a:lvl6pPr>
            <a:lvl7pPr lvl="6" rtl="0">
              <a:spcBef>
                <a:spcPts val="0"/>
              </a:spcBef>
              <a:spcAft>
                <a:spcPts val="0"/>
              </a:spcAft>
              <a:buNone/>
              <a:defRPr sz="3000">
                <a:solidFill>
                  <a:schemeClr val="accent1"/>
                </a:solidFill>
              </a:defRPr>
            </a:lvl7pPr>
            <a:lvl8pPr lvl="7" rtl="0">
              <a:spcBef>
                <a:spcPts val="0"/>
              </a:spcBef>
              <a:spcAft>
                <a:spcPts val="0"/>
              </a:spcAft>
              <a:buNone/>
              <a:defRPr sz="3000">
                <a:solidFill>
                  <a:schemeClr val="accent1"/>
                </a:solidFill>
              </a:defRPr>
            </a:lvl8pPr>
            <a:lvl9pPr lvl="8" rtl="0">
              <a:spcBef>
                <a:spcPts val="0"/>
              </a:spcBef>
              <a:spcAft>
                <a:spcPts val="0"/>
              </a:spcAft>
              <a:buNone/>
              <a:defRPr sz="3000">
                <a:solidFill>
                  <a:schemeClr val="accent1"/>
                </a:solidFill>
              </a:defRPr>
            </a:lvl9pPr>
          </a:lstStyle>
          <a:p>
            <a:endParaRPr/>
          </a:p>
        </p:txBody>
      </p:sp>
    </p:spTree>
    <p:extLst>
      <p:ext uri="{BB962C8B-B14F-4D97-AF65-F5344CB8AC3E}">
        <p14:creationId xmlns:p14="http://schemas.microsoft.com/office/powerpoint/2010/main" val="420800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1"/>
                </a:solidFill>
              </a:defRPr>
            </a:lvl1pPr>
            <a:lvl2pPr lvl="1" rtl="0">
              <a:spcBef>
                <a:spcPts val="0"/>
              </a:spcBef>
              <a:spcAft>
                <a:spcPts val="0"/>
              </a:spcAft>
              <a:buNone/>
              <a:defRPr sz="3000">
                <a:solidFill>
                  <a:schemeClr val="accent1"/>
                </a:solidFill>
              </a:defRPr>
            </a:lvl2pPr>
            <a:lvl3pPr lvl="2" rtl="0">
              <a:spcBef>
                <a:spcPts val="0"/>
              </a:spcBef>
              <a:spcAft>
                <a:spcPts val="0"/>
              </a:spcAft>
              <a:buNone/>
              <a:defRPr sz="3000">
                <a:solidFill>
                  <a:schemeClr val="accent1"/>
                </a:solidFill>
              </a:defRPr>
            </a:lvl3pPr>
            <a:lvl4pPr lvl="3" rtl="0">
              <a:spcBef>
                <a:spcPts val="0"/>
              </a:spcBef>
              <a:spcAft>
                <a:spcPts val="0"/>
              </a:spcAft>
              <a:buNone/>
              <a:defRPr sz="3000">
                <a:solidFill>
                  <a:schemeClr val="accent1"/>
                </a:solidFill>
              </a:defRPr>
            </a:lvl4pPr>
            <a:lvl5pPr lvl="4" rtl="0">
              <a:spcBef>
                <a:spcPts val="0"/>
              </a:spcBef>
              <a:spcAft>
                <a:spcPts val="0"/>
              </a:spcAft>
              <a:buNone/>
              <a:defRPr sz="3000">
                <a:solidFill>
                  <a:schemeClr val="accent1"/>
                </a:solidFill>
              </a:defRPr>
            </a:lvl5pPr>
            <a:lvl6pPr lvl="5" rtl="0">
              <a:spcBef>
                <a:spcPts val="0"/>
              </a:spcBef>
              <a:spcAft>
                <a:spcPts val="0"/>
              </a:spcAft>
              <a:buNone/>
              <a:defRPr sz="3000">
                <a:solidFill>
                  <a:schemeClr val="accent1"/>
                </a:solidFill>
              </a:defRPr>
            </a:lvl6pPr>
            <a:lvl7pPr lvl="6" rtl="0">
              <a:spcBef>
                <a:spcPts val="0"/>
              </a:spcBef>
              <a:spcAft>
                <a:spcPts val="0"/>
              </a:spcAft>
              <a:buNone/>
              <a:defRPr sz="3000">
                <a:solidFill>
                  <a:schemeClr val="accent1"/>
                </a:solidFill>
              </a:defRPr>
            </a:lvl7pPr>
            <a:lvl8pPr lvl="7" rtl="0">
              <a:spcBef>
                <a:spcPts val="0"/>
              </a:spcBef>
              <a:spcAft>
                <a:spcPts val="0"/>
              </a:spcAft>
              <a:buNone/>
              <a:defRPr sz="3000">
                <a:solidFill>
                  <a:schemeClr val="accent1"/>
                </a:solidFill>
              </a:defRPr>
            </a:lvl8pPr>
            <a:lvl9pPr lvl="8" rtl="0">
              <a:spcBef>
                <a:spcPts val="0"/>
              </a:spcBef>
              <a:spcAft>
                <a:spcPts val="0"/>
              </a:spcAft>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flipH="1">
            <a:off x="1502100" y="2629627"/>
            <a:ext cx="3641400" cy="188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sz="1600"/>
            </a:lvl1pPr>
            <a:lvl2pPr lvl="1" algn="ctr" rtl="0">
              <a:lnSpc>
                <a:spcPct val="100000"/>
              </a:lnSpc>
              <a:spcBef>
                <a:spcPts val="0"/>
              </a:spcBef>
              <a:spcAft>
                <a:spcPts val="0"/>
              </a:spcAft>
              <a:buSzPts val="1200"/>
              <a:buChar char="○"/>
              <a:defRPr sz="1200"/>
            </a:lvl2pPr>
            <a:lvl3pPr lvl="2" algn="ctr" rtl="0">
              <a:lnSpc>
                <a:spcPct val="100000"/>
              </a:lnSpc>
              <a:spcBef>
                <a:spcPts val="0"/>
              </a:spcBef>
              <a:spcAft>
                <a:spcPts val="0"/>
              </a:spcAft>
              <a:buSzPts val="1200"/>
              <a:buChar char="■"/>
              <a:defRPr sz="1200"/>
            </a:lvl3pPr>
            <a:lvl4pPr lvl="3" algn="ctr" rtl="0">
              <a:lnSpc>
                <a:spcPct val="100000"/>
              </a:lnSpc>
              <a:spcBef>
                <a:spcPts val="0"/>
              </a:spcBef>
              <a:spcAft>
                <a:spcPts val="0"/>
              </a:spcAft>
              <a:buSzPts val="1200"/>
              <a:buChar char="●"/>
              <a:defRPr sz="1200"/>
            </a:lvl4pPr>
            <a:lvl5pPr lvl="4" algn="ctr" rtl="0">
              <a:lnSpc>
                <a:spcPct val="100000"/>
              </a:lnSpc>
              <a:spcBef>
                <a:spcPts val="0"/>
              </a:spcBef>
              <a:spcAft>
                <a:spcPts val="0"/>
              </a:spcAft>
              <a:buSzPts val="1200"/>
              <a:buChar char="○"/>
              <a:defRPr sz="1200"/>
            </a:lvl5pPr>
            <a:lvl6pPr lvl="5" algn="ctr" rtl="0">
              <a:lnSpc>
                <a:spcPct val="100000"/>
              </a:lnSpc>
              <a:spcBef>
                <a:spcPts val="0"/>
              </a:spcBef>
              <a:spcAft>
                <a:spcPts val="0"/>
              </a:spcAft>
              <a:buSzPts val="1200"/>
              <a:buChar char="■"/>
              <a:defRPr sz="1200"/>
            </a:lvl6pPr>
            <a:lvl7pPr lvl="6" algn="ctr" rtl="0">
              <a:lnSpc>
                <a:spcPct val="100000"/>
              </a:lnSpc>
              <a:spcBef>
                <a:spcPts val="0"/>
              </a:spcBef>
              <a:spcAft>
                <a:spcPts val="0"/>
              </a:spcAft>
              <a:buSzPts val="1200"/>
              <a:buChar char="●"/>
              <a:defRPr sz="1200"/>
            </a:lvl7pPr>
            <a:lvl8pPr lvl="7" algn="ctr" rtl="0">
              <a:lnSpc>
                <a:spcPct val="100000"/>
              </a:lnSpc>
              <a:spcBef>
                <a:spcPts val="0"/>
              </a:spcBef>
              <a:spcAft>
                <a:spcPts val="0"/>
              </a:spcAft>
              <a:buSzPts val="1200"/>
              <a:buChar char="○"/>
              <a:defRPr sz="1200"/>
            </a:lvl8pPr>
            <a:lvl9pPr lvl="8" algn="ctr" rtl="0">
              <a:lnSpc>
                <a:spcPct val="100000"/>
              </a:lnSpc>
              <a:spcBef>
                <a:spcPts val="0"/>
              </a:spcBef>
              <a:spcAft>
                <a:spcPts val="0"/>
              </a:spcAft>
              <a:buSzPts val="1200"/>
              <a:buChar char="■"/>
              <a:defRPr sz="1200"/>
            </a:lvl9pPr>
          </a:lstStyle>
          <a:p>
            <a:endParaRPr/>
          </a:p>
        </p:txBody>
      </p:sp>
      <p:sp>
        <p:nvSpPr>
          <p:cNvPr id="31" name="Google Shape;31;p7"/>
          <p:cNvSpPr txBox="1">
            <a:spLocks noGrp="1"/>
          </p:cNvSpPr>
          <p:nvPr>
            <p:ph type="title"/>
          </p:nvPr>
        </p:nvSpPr>
        <p:spPr>
          <a:xfrm>
            <a:off x="1502098" y="2079935"/>
            <a:ext cx="3959700" cy="63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32" name="Google Shape;32;p7"/>
          <p:cNvSpPr/>
          <p:nvPr/>
        </p:nvSpPr>
        <p:spPr>
          <a:xfrm rot="10800000" flipH="1">
            <a:off x="8424225" y="2714100"/>
            <a:ext cx="738600" cy="242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1069825" y="1042004"/>
            <a:ext cx="2749800" cy="1121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1101000" y="2001550"/>
            <a:ext cx="2960400" cy="135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ctrTitle"/>
          </p:nvPr>
        </p:nvSpPr>
        <p:spPr>
          <a:xfrm flipH="1">
            <a:off x="1409550" y="1474700"/>
            <a:ext cx="3377400" cy="132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30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41" name="Google Shape;41;p10"/>
          <p:cNvSpPr txBox="1">
            <a:spLocks noGrp="1"/>
          </p:cNvSpPr>
          <p:nvPr>
            <p:ph type="subTitle" idx="1"/>
          </p:nvPr>
        </p:nvSpPr>
        <p:spPr>
          <a:xfrm flipH="1">
            <a:off x="1843050" y="2793400"/>
            <a:ext cx="2510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flipH="1">
            <a:off x="3653976" y="2261050"/>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3" name="Google Shape;63;p13"/>
          <p:cNvSpPr txBox="1">
            <a:spLocks noGrp="1"/>
          </p:cNvSpPr>
          <p:nvPr>
            <p:ph type="subTitle" idx="1"/>
          </p:nvPr>
        </p:nvSpPr>
        <p:spPr>
          <a:xfrm flipH="1">
            <a:off x="3653979" y="2856668"/>
            <a:ext cx="185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4" name="Google Shape;64;p13"/>
          <p:cNvSpPr txBox="1">
            <a:spLocks noGrp="1"/>
          </p:cNvSpPr>
          <p:nvPr>
            <p:ph type="ctrTitle" idx="2"/>
          </p:nvPr>
        </p:nvSpPr>
        <p:spPr>
          <a:xfrm flipH="1">
            <a:off x="6358430" y="2261050"/>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5" name="Google Shape;65;p13"/>
          <p:cNvSpPr txBox="1">
            <a:spLocks noGrp="1"/>
          </p:cNvSpPr>
          <p:nvPr>
            <p:ph type="subTitle" idx="3"/>
          </p:nvPr>
        </p:nvSpPr>
        <p:spPr>
          <a:xfrm flipH="1">
            <a:off x="6358430" y="2855748"/>
            <a:ext cx="19341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6" name="Google Shape;66;p13"/>
          <p:cNvSpPr txBox="1">
            <a:spLocks noGrp="1"/>
          </p:cNvSpPr>
          <p:nvPr>
            <p:ph type="ctrTitle" idx="4"/>
          </p:nvPr>
        </p:nvSpPr>
        <p:spPr>
          <a:xfrm flipH="1">
            <a:off x="866500" y="2261050"/>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7" name="Google Shape;67;p13"/>
          <p:cNvSpPr txBox="1">
            <a:spLocks noGrp="1"/>
          </p:cNvSpPr>
          <p:nvPr>
            <p:ph type="subTitle" idx="5"/>
          </p:nvPr>
        </p:nvSpPr>
        <p:spPr>
          <a:xfrm flipH="1">
            <a:off x="866507" y="2853618"/>
            <a:ext cx="185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8" name="Google Shape;68;p13"/>
          <p:cNvSpPr txBox="1">
            <a:spLocks noGrp="1"/>
          </p:cNvSpPr>
          <p:nvPr>
            <p:ph type="title" idx="6"/>
          </p:nvPr>
        </p:nvSpPr>
        <p:spPr>
          <a:xfrm>
            <a:off x="1055250" y="282906"/>
            <a:ext cx="70335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sz="3000">
                <a:solidFill>
                  <a:schemeClr val="accent1"/>
                </a:solidFill>
              </a:defRPr>
            </a:lvl2pPr>
            <a:lvl3pPr lvl="2" algn="ctr" rtl="0">
              <a:spcBef>
                <a:spcPts val="0"/>
              </a:spcBef>
              <a:spcAft>
                <a:spcPts val="0"/>
              </a:spcAft>
              <a:buNone/>
              <a:defRPr sz="3000">
                <a:solidFill>
                  <a:schemeClr val="accent1"/>
                </a:solidFill>
              </a:defRPr>
            </a:lvl3pPr>
            <a:lvl4pPr lvl="3" algn="ctr" rtl="0">
              <a:spcBef>
                <a:spcPts val="0"/>
              </a:spcBef>
              <a:spcAft>
                <a:spcPts val="0"/>
              </a:spcAft>
              <a:buNone/>
              <a:defRPr sz="3000">
                <a:solidFill>
                  <a:schemeClr val="accent1"/>
                </a:solidFill>
              </a:defRPr>
            </a:lvl4pPr>
            <a:lvl5pPr lvl="4" algn="ctr" rtl="0">
              <a:spcBef>
                <a:spcPts val="0"/>
              </a:spcBef>
              <a:spcAft>
                <a:spcPts val="0"/>
              </a:spcAft>
              <a:buNone/>
              <a:defRPr sz="3000">
                <a:solidFill>
                  <a:schemeClr val="accent1"/>
                </a:solidFill>
              </a:defRPr>
            </a:lvl5pPr>
            <a:lvl6pPr lvl="5" algn="ctr" rtl="0">
              <a:spcBef>
                <a:spcPts val="0"/>
              </a:spcBef>
              <a:spcAft>
                <a:spcPts val="0"/>
              </a:spcAft>
              <a:buNone/>
              <a:defRPr sz="3000">
                <a:solidFill>
                  <a:schemeClr val="accent1"/>
                </a:solidFill>
              </a:defRPr>
            </a:lvl6pPr>
            <a:lvl7pPr lvl="6" algn="ctr" rtl="0">
              <a:spcBef>
                <a:spcPts val="0"/>
              </a:spcBef>
              <a:spcAft>
                <a:spcPts val="0"/>
              </a:spcAft>
              <a:buNone/>
              <a:defRPr sz="3000">
                <a:solidFill>
                  <a:schemeClr val="accent1"/>
                </a:solidFill>
              </a:defRPr>
            </a:lvl7pPr>
            <a:lvl8pPr lvl="7" algn="ctr" rtl="0">
              <a:spcBef>
                <a:spcPts val="0"/>
              </a:spcBef>
              <a:spcAft>
                <a:spcPts val="0"/>
              </a:spcAft>
              <a:buNone/>
              <a:defRPr sz="3000">
                <a:solidFill>
                  <a:schemeClr val="accent1"/>
                </a:solidFill>
              </a:defRPr>
            </a:lvl8pPr>
            <a:lvl9pPr lvl="8" algn="ctr" rtl="0">
              <a:spcBef>
                <a:spcPts val="0"/>
              </a:spcBef>
              <a:spcAft>
                <a:spcPts val="0"/>
              </a:spcAft>
              <a:buNone/>
              <a:defRPr sz="30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5">
    <p:spTree>
      <p:nvGrpSpPr>
        <p:cNvPr id="1" name="Shape 103"/>
        <p:cNvGrpSpPr/>
        <p:nvPr/>
      </p:nvGrpSpPr>
      <p:grpSpPr>
        <a:xfrm>
          <a:off x="0" y="0"/>
          <a:ext cx="0" cy="0"/>
          <a:chOff x="0" y="0"/>
          <a:chExt cx="0" cy="0"/>
        </a:xfrm>
      </p:grpSpPr>
      <p:sp>
        <p:nvSpPr>
          <p:cNvPr id="104" name="Google Shape;104;p17"/>
          <p:cNvSpPr txBox="1">
            <a:spLocks noGrp="1"/>
          </p:cNvSpPr>
          <p:nvPr>
            <p:ph type="body" idx="1"/>
          </p:nvPr>
        </p:nvSpPr>
        <p:spPr>
          <a:xfrm>
            <a:off x="1279668" y="2072638"/>
            <a:ext cx="4014300" cy="1764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Raleway Thin"/>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05" name="Google Shape;105;p17"/>
          <p:cNvSpPr txBox="1">
            <a:spLocks noGrp="1"/>
          </p:cNvSpPr>
          <p:nvPr>
            <p:ph type="title"/>
          </p:nvPr>
        </p:nvSpPr>
        <p:spPr>
          <a:xfrm>
            <a:off x="1515910" y="1581936"/>
            <a:ext cx="2566500" cy="572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106" name="Google Shape;106;p17"/>
          <p:cNvSpPr/>
          <p:nvPr/>
        </p:nvSpPr>
        <p:spPr>
          <a:xfrm rot="10800000" flipH="1">
            <a:off x="-28300" y="-75"/>
            <a:ext cx="2133300" cy="73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07"/>
        <p:cNvGrpSpPr/>
        <p:nvPr/>
      </p:nvGrpSpPr>
      <p:grpSpPr>
        <a:xfrm>
          <a:off x="0" y="0"/>
          <a:ext cx="0" cy="0"/>
          <a:chOff x="0" y="0"/>
          <a:chExt cx="0" cy="0"/>
        </a:xfrm>
      </p:grpSpPr>
      <p:sp>
        <p:nvSpPr>
          <p:cNvPr id="108" name="Google Shape;108;p18"/>
          <p:cNvSpPr txBox="1">
            <a:spLocks noGrp="1"/>
          </p:cNvSpPr>
          <p:nvPr>
            <p:ph type="ctrTitle"/>
          </p:nvPr>
        </p:nvSpPr>
        <p:spPr>
          <a:xfrm flipH="1">
            <a:off x="5423918" y="3626461"/>
            <a:ext cx="24708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lvl1pPr>
            <a:lvl2pPr lvl="1" rtl="0">
              <a:spcBef>
                <a:spcPts val="0"/>
              </a:spcBef>
              <a:spcAft>
                <a:spcPts val="0"/>
              </a:spcAft>
              <a:buClr>
                <a:schemeClr val="accent1"/>
              </a:buClr>
              <a:buSzPts val="2400"/>
              <a:buNone/>
              <a:defRPr>
                <a:solidFill>
                  <a:schemeClr val="accent1"/>
                </a:solidFill>
              </a:defRPr>
            </a:lvl2pPr>
            <a:lvl3pPr lvl="2" rtl="0">
              <a:spcBef>
                <a:spcPts val="0"/>
              </a:spcBef>
              <a:spcAft>
                <a:spcPts val="0"/>
              </a:spcAft>
              <a:buClr>
                <a:schemeClr val="accent1"/>
              </a:buClr>
              <a:buSzPts val="2400"/>
              <a:buNone/>
              <a:defRPr>
                <a:solidFill>
                  <a:schemeClr val="accent1"/>
                </a:solidFill>
              </a:defRPr>
            </a:lvl3pPr>
            <a:lvl4pPr lvl="3" rtl="0">
              <a:spcBef>
                <a:spcPts val="0"/>
              </a:spcBef>
              <a:spcAft>
                <a:spcPts val="0"/>
              </a:spcAft>
              <a:buClr>
                <a:schemeClr val="accent1"/>
              </a:buClr>
              <a:buSzPts val="2400"/>
              <a:buNone/>
              <a:defRPr>
                <a:solidFill>
                  <a:schemeClr val="accent1"/>
                </a:solidFill>
              </a:defRPr>
            </a:lvl4pPr>
            <a:lvl5pPr lvl="4" rtl="0">
              <a:spcBef>
                <a:spcPts val="0"/>
              </a:spcBef>
              <a:spcAft>
                <a:spcPts val="0"/>
              </a:spcAft>
              <a:buClr>
                <a:schemeClr val="accent1"/>
              </a:buClr>
              <a:buSzPts val="2400"/>
              <a:buNone/>
              <a:defRPr>
                <a:solidFill>
                  <a:schemeClr val="accent1"/>
                </a:solidFill>
              </a:defRPr>
            </a:lvl5pPr>
            <a:lvl6pPr lvl="5" rtl="0">
              <a:spcBef>
                <a:spcPts val="0"/>
              </a:spcBef>
              <a:spcAft>
                <a:spcPts val="0"/>
              </a:spcAft>
              <a:buClr>
                <a:schemeClr val="accent1"/>
              </a:buClr>
              <a:buSzPts val="2400"/>
              <a:buNone/>
              <a:defRPr>
                <a:solidFill>
                  <a:schemeClr val="accent1"/>
                </a:solidFill>
              </a:defRPr>
            </a:lvl6pPr>
            <a:lvl7pPr lvl="6" rtl="0">
              <a:spcBef>
                <a:spcPts val="0"/>
              </a:spcBef>
              <a:spcAft>
                <a:spcPts val="0"/>
              </a:spcAft>
              <a:buClr>
                <a:schemeClr val="accent1"/>
              </a:buClr>
              <a:buSzPts val="2400"/>
              <a:buNone/>
              <a:defRPr>
                <a:solidFill>
                  <a:schemeClr val="accent1"/>
                </a:solidFill>
              </a:defRPr>
            </a:lvl7pPr>
            <a:lvl8pPr lvl="7" rtl="0">
              <a:spcBef>
                <a:spcPts val="0"/>
              </a:spcBef>
              <a:spcAft>
                <a:spcPts val="0"/>
              </a:spcAft>
              <a:buClr>
                <a:schemeClr val="accent1"/>
              </a:buClr>
              <a:buSzPts val="2400"/>
              <a:buNone/>
              <a:defRPr>
                <a:solidFill>
                  <a:schemeClr val="accent1"/>
                </a:solidFill>
              </a:defRPr>
            </a:lvl8pPr>
            <a:lvl9pPr lvl="8" rtl="0">
              <a:spcBef>
                <a:spcPts val="0"/>
              </a:spcBef>
              <a:spcAft>
                <a:spcPts val="0"/>
              </a:spcAft>
              <a:buClr>
                <a:schemeClr val="accent1"/>
              </a:buClr>
              <a:buSzPts val="2400"/>
              <a:buNone/>
              <a:defRPr>
                <a:solidFill>
                  <a:schemeClr val="accent1"/>
                </a:solidFill>
              </a:defRPr>
            </a:lvl9pPr>
          </a:lstStyle>
          <a:p>
            <a:endParaRPr/>
          </a:p>
        </p:txBody>
      </p:sp>
      <p:sp>
        <p:nvSpPr>
          <p:cNvPr id="109" name="Google Shape;109;p18"/>
          <p:cNvSpPr txBox="1">
            <a:spLocks noGrp="1"/>
          </p:cNvSpPr>
          <p:nvPr>
            <p:ph type="ctrTitle" idx="2"/>
          </p:nvPr>
        </p:nvSpPr>
        <p:spPr>
          <a:xfrm flipH="1">
            <a:off x="1220138" y="3626461"/>
            <a:ext cx="20826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lvl1pPr>
            <a:lvl2pPr lvl="1" rtl="0">
              <a:spcBef>
                <a:spcPts val="0"/>
              </a:spcBef>
              <a:spcAft>
                <a:spcPts val="0"/>
              </a:spcAft>
              <a:buClr>
                <a:schemeClr val="accent1"/>
              </a:buClr>
              <a:buSzPts val="2400"/>
              <a:buNone/>
              <a:defRPr>
                <a:solidFill>
                  <a:schemeClr val="accent1"/>
                </a:solidFill>
              </a:defRPr>
            </a:lvl2pPr>
            <a:lvl3pPr lvl="2" rtl="0">
              <a:spcBef>
                <a:spcPts val="0"/>
              </a:spcBef>
              <a:spcAft>
                <a:spcPts val="0"/>
              </a:spcAft>
              <a:buClr>
                <a:schemeClr val="accent1"/>
              </a:buClr>
              <a:buSzPts val="2400"/>
              <a:buNone/>
              <a:defRPr>
                <a:solidFill>
                  <a:schemeClr val="accent1"/>
                </a:solidFill>
              </a:defRPr>
            </a:lvl3pPr>
            <a:lvl4pPr lvl="3" rtl="0">
              <a:spcBef>
                <a:spcPts val="0"/>
              </a:spcBef>
              <a:spcAft>
                <a:spcPts val="0"/>
              </a:spcAft>
              <a:buClr>
                <a:schemeClr val="accent1"/>
              </a:buClr>
              <a:buSzPts val="2400"/>
              <a:buNone/>
              <a:defRPr>
                <a:solidFill>
                  <a:schemeClr val="accent1"/>
                </a:solidFill>
              </a:defRPr>
            </a:lvl4pPr>
            <a:lvl5pPr lvl="4" rtl="0">
              <a:spcBef>
                <a:spcPts val="0"/>
              </a:spcBef>
              <a:spcAft>
                <a:spcPts val="0"/>
              </a:spcAft>
              <a:buClr>
                <a:schemeClr val="accent1"/>
              </a:buClr>
              <a:buSzPts val="2400"/>
              <a:buNone/>
              <a:defRPr>
                <a:solidFill>
                  <a:schemeClr val="accent1"/>
                </a:solidFill>
              </a:defRPr>
            </a:lvl5pPr>
            <a:lvl6pPr lvl="5" rtl="0">
              <a:spcBef>
                <a:spcPts val="0"/>
              </a:spcBef>
              <a:spcAft>
                <a:spcPts val="0"/>
              </a:spcAft>
              <a:buClr>
                <a:schemeClr val="accent1"/>
              </a:buClr>
              <a:buSzPts val="2400"/>
              <a:buNone/>
              <a:defRPr>
                <a:solidFill>
                  <a:schemeClr val="accent1"/>
                </a:solidFill>
              </a:defRPr>
            </a:lvl6pPr>
            <a:lvl7pPr lvl="6" rtl="0">
              <a:spcBef>
                <a:spcPts val="0"/>
              </a:spcBef>
              <a:spcAft>
                <a:spcPts val="0"/>
              </a:spcAft>
              <a:buClr>
                <a:schemeClr val="accent1"/>
              </a:buClr>
              <a:buSzPts val="2400"/>
              <a:buNone/>
              <a:defRPr>
                <a:solidFill>
                  <a:schemeClr val="accent1"/>
                </a:solidFill>
              </a:defRPr>
            </a:lvl7pPr>
            <a:lvl8pPr lvl="7" rtl="0">
              <a:spcBef>
                <a:spcPts val="0"/>
              </a:spcBef>
              <a:spcAft>
                <a:spcPts val="0"/>
              </a:spcAft>
              <a:buClr>
                <a:schemeClr val="accent1"/>
              </a:buClr>
              <a:buSzPts val="2400"/>
              <a:buNone/>
              <a:defRPr>
                <a:solidFill>
                  <a:schemeClr val="accent1"/>
                </a:solidFill>
              </a:defRPr>
            </a:lvl8pPr>
            <a:lvl9pPr lvl="8" rtl="0">
              <a:spcBef>
                <a:spcPts val="0"/>
              </a:spcBef>
              <a:spcAft>
                <a:spcPts val="0"/>
              </a:spcAft>
              <a:buClr>
                <a:schemeClr val="accent1"/>
              </a:buClr>
              <a:buSzPts val="2400"/>
              <a:buNone/>
              <a:defRPr>
                <a:solidFill>
                  <a:schemeClr val="accent1"/>
                </a:solidFill>
              </a:defRPr>
            </a:lvl9pPr>
          </a:lstStyle>
          <a:p>
            <a:endParaRPr/>
          </a:p>
        </p:txBody>
      </p:sp>
      <p:sp>
        <p:nvSpPr>
          <p:cNvPr id="110" name="Google Shape;110;p18"/>
          <p:cNvSpPr txBox="1">
            <a:spLocks noGrp="1"/>
          </p:cNvSpPr>
          <p:nvPr>
            <p:ph type="subTitle" idx="1"/>
          </p:nvPr>
        </p:nvSpPr>
        <p:spPr>
          <a:xfrm flipH="1">
            <a:off x="5702163" y="3935275"/>
            <a:ext cx="1914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1" name="Google Shape;111;p18"/>
          <p:cNvSpPr txBox="1">
            <a:spLocks noGrp="1"/>
          </p:cNvSpPr>
          <p:nvPr>
            <p:ph type="subTitle" idx="3"/>
          </p:nvPr>
        </p:nvSpPr>
        <p:spPr>
          <a:xfrm flipH="1">
            <a:off x="1304293" y="3935263"/>
            <a:ext cx="1914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12" name="Google Shape;112;p18"/>
          <p:cNvSpPr txBox="1">
            <a:spLocks noGrp="1"/>
          </p:cNvSpPr>
          <p:nvPr>
            <p:ph type="title" idx="4"/>
          </p:nvPr>
        </p:nvSpPr>
        <p:spPr>
          <a:xfrm>
            <a:off x="1055250" y="282906"/>
            <a:ext cx="70335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sz="3000">
                <a:solidFill>
                  <a:schemeClr val="accent1"/>
                </a:solidFill>
              </a:defRPr>
            </a:lvl2pPr>
            <a:lvl3pPr lvl="2" algn="ctr" rtl="0">
              <a:spcBef>
                <a:spcPts val="0"/>
              </a:spcBef>
              <a:spcAft>
                <a:spcPts val="0"/>
              </a:spcAft>
              <a:buNone/>
              <a:defRPr sz="3000">
                <a:solidFill>
                  <a:schemeClr val="accent1"/>
                </a:solidFill>
              </a:defRPr>
            </a:lvl3pPr>
            <a:lvl4pPr lvl="3" algn="ctr" rtl="0">
              <a:spcBef>
                <a:spcPts val="0"/>
              </a:spcBef>
              <a:spcAft>
                <a:spcPts val="0"/>
              </a:spcAft>
              <a:buNone/>
              <a:defRPr sz="3000">
                <a:solidFill>
                  <a:schemeClr val="accent1"/>
                </a:solidFill>
              </a:defRPr>
            </a:lvl4pPr>
            <a:lvl5pPr lvl="4" algn="ctr" rtl="0">
              <a:spcBef>
                <a:spcPts val="0"/>
              </a:spcBef>
              <a:spcAft>
                <a:spcPts val="0"/>
              </a:spcAft>
              <a:buNone/>
              <a:defRPr sz="3000">
                <a:solidFill>
                  <a:schemeClr val="accent1"/>
                </a:solidFill>
              </a:defRPr>
            </a:lvl5pPr>
            <a:lvl6pPr lvl="5" algn="ctr" rtl="0">
              <a:spcBef>
                <a:spcPts val="0"/>
              </a:spcBef>
              <a:spcAft>
                <a:spcPts val="0"/>
              </a:spcAft>
              <a:buNone/>
              <a:defRPr sz="3000">
                <a:solidFill>
                  <a:schemeClr val="accent1"/>
                </a:solidFill>
              </a:defRPr>
            </a:lvl6pPr>
            <a:lvl7pPr lvl="6" algn="ctr" rtl="0">
              <a:spcBef>
                <a:spcPts val="0"/>
              </a:spcBef>
              <a:spcAft>
                <a:spcPts val="0"/>
              </a:spcAft>
              <a:buNone/>
              <a:defRPr sz="3000">
                <a:solidFill>
                  <a:schemeClr val="accent1"/>
                </a:solidFill>
              </a:defRPr>
            </a:lvl7pPr>
            <a:lvl8pPr lvl="7" algn="ctr" rtl="0">
              <a:spcBef>
                <a:spcPts val="0"/>
              </a:spcBef>
              <a:spcAft>
                <a:spcPts val="0"/>
              </a:spcAft>
              <a:buNone/>
              <a:defRPr sz="3000">
                <a:solidFill>
                  <a:schemeClr val="accent1"/>
                </a:solidFill>
              </a:defRPr>
            </a:lvl8pPr>
            <a:lvl9pPr lvl="8" algn="ctr" rtl="0">
              <a:spcBef>
                <a:spcPts val="0"/>
              </a:spcBef>
              <a:spcAft>
                <a:spcPts val="0"/>
              </a:spcAft>
              <a:buNone/>
              <a:defRPr sz="3000">
                <a:solidFill>
                  <a:schemeClr val="accent1"/>
                </a:solidFill>
              </a:defRPr>
            </a:lvl9pPr>
          </a:lstStyle>
          <a:p>
            <a:endParaRPr/>
          </a:p>
        </p:txBody>
      </p:sp>
      <p:sp>
        <p:nvSpPr>
          <p:cNvPr id="113" name="Google Shape;113;p18"/>
          <p:cNvSpPr/>
          <p:nvPr/>
        </p:nvSpPr>
        <p:spPr>
          <a:xfrm>
            <a:off x="7373500" y="2572175"/>
            <a:ext cx="1770600" cy="11352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27625" y="1186325"/>
            <a:ext cx="1488900" cy="11352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1"/>
                </a:solidFill>
              </a:defRPr>
            </a:lvl1pPr>
            <a:lvl2pPr lvl="1" rtl="0">
              <a:spcBef>
                <a:spcPts val="0"/>
              </a:spcBef>
              <a:spcAft>
                <a:spcPts val="0"/>
              </a:spcAft>
              <a:buNone/>
              <a:defRPr sz="3000">
                <a:solidFill>
                  <a:schemeClr val="accent1"/>
                </a:solidFill>
              </a:defRPr>
            </a:lvl2pPr>
            <a:lvl3pPr lvl="2" rtl="0">
              <a:spcBef>
                <a:spcPts val="0"/>
              </a:spcBef>
              <a:spcAft>
                <a:spcPts val="0"/>
              </a:spcAft>
              <a:buNone/>
              <a:defRPr sz="3000">
                <a:solidFill>
                  <a:schemeClr val="accent1"/>
                </a:solidFill>
              </a:defRPr>
            </a:lvl3pPr>
            <a:lvl4pPr lvl="3" rtl="0">
              <a:spcBef>
                <a:spcPts val="0"/>
              </a:spcBef>
              <a:spcAft>
                <a:spcPts val="0"/>
              </a:spcAft>
              <a:buNone/>
              <a:defRPr sz="3000">
                <a:solidFill>
                  <a:schemeClr val="accent1"/>
                </a:solidFill>
              </a:defRPr>
            </a:lvl4pPr>
            <a:lvl5pPr lvl="4" rtl="0">
              <a:spcBef>
                <a:spcPts val="0"/>
              </a:spcBef>
              <a:spcAft>
                <a:spcPts val="0"/>
              </a:spcAft>
              <a:buNone/>
              <a:defRPr sz="3000">
                <a:solidFill>
                  <a:schemeClr val="accent1"/>
                </a:solidFill>
              </a:defRPr>
            </a:lvl5pPr>
            <a:lvl6pPr lvl="5" rtl="0">
              <a:spcBef>
                <a:spcPts val="0"/>
              </a:spcBef>
              <a:spcAft>
                <a:spcPts val="0"/>
              </a:spcAft>
              <a:buNone/>
              <a:defRPr sz="3000">
                <a:solidFill>
                  <a:schemeClr val="accent1"/>
                </a:solidFill>
              </a:defRPr>
            </a:lvl6pPr>
            <a:lvl7pPr lvl="6" rtl="0">
              <a:spcBef>
                <a:spcPts val="0"/>
              </a:spcBef>
              <a:spcAft>
                <a:spcPts val="0"/>
              </a:spcAft>
              <a:buNone/>
              <a:defRPr sz="3000">
                <a:solidFill>
                  <a:schemeClr val="accent1"/>
                </a:solidFill>
              </a:defRPr>
            </a:lvl7pPr>
            <a:lvl8pPr lvl="7" rtl="0">
              <a:spcBef>
                <a:spcPts val="0"/>
              </a:spcBef>
              <a:spcAft>
                <a:spcPts val="0"/>
              </a:spcAft>
              <a:buNone/>
              <a:defRPr sz="3000">
                <a:solidFill>
                  <a:schemeClr val="accent1"/>
                </a:solidFill>
              </a:defRPr>
            </a:lvl8pPr>
            <a:lvl9pPr lvl="8" rtl="0">
              <a:spcBef>
                <a:spcPts val="0"/>
              </a:spcBef>
              <a:spcAft>
                <a:spcPts val="0"/>
              </a:spcAft>
              <a:buNone/>
              <a:defRPr sz="3000">
                <a:solidFill>
                  <a:schemeClr val="accent1"/>
                </a:solidFill>
              </a:defRPr>
            </a:lvl9pPr>
          </a:lstStyle>
          <a:p>
            <a:endParaRPr/>
          </a:p>
        </p:txBody>
      </p:sp>
      <p:sp>
        <p:nvSpPr>
          <p:cNvPr id="132" name="Google Shape;132;p22"/>
          <p:cNvSpPr/>
          <p:nvPr/>
        </p:nvSpPr>
        <p:spPr>
          <a:xfrm rot="10800000" flipH="1">
            <a:off x="-613925" y="-15050"/>
            <a:ext cx="905400" cy="202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3pPr>
            <a:lvl4pPr marL="1828800" lvl="3"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4pPr>
            <a:lvl5pPr marL="2286000" lvl="4"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5pPr>
            <a:lvl6pPr marL="2743200" lvl="5"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6pPr>
            <a:lvl7pPr marL="3200400" lvl="6"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7pPr>
            <a:lvl8pPr marL="3657600" lvl="7" indent="-304800">
              <a:lnSpc>
                <a:spcPct val="115000"/>
              </a:lnSpc>
              <a:spcBef>
                <a:spcPts val="1600"/>
              </a:spcBef>
              <a:spcAft>
                <a:spcPts val="0"/>
              </a:spcAft>
              <a:buClr>
                <a:schemeClr val="dk1"/>
              </a:buClr>
              <a:buSzPts val="1200"/>
              <a:buFont typeface="Oxygen Light"/>
              <a:buChar char="○"/>
              <a:defRPr sz="1200">
                <a:solidFill>
                  <a:schemeClr val="dk1"/>
                </a:solidFill>
                <a:latin typeface="Oxygen Light"/>
                <a:ea typeface="Oxygen Light"/>
                <a:cs typeface="Oxygen Light"/>
                <a:sym typeface="Oxygen Light"/>
              </a:defRPr>
            </a:lvl8pPr>
            <a:lvl9pPr marL="4114800" lvl="8" indent="-304800">
              <a:lnSpc>
                <a:spcPct val="115000"/>
              </a:lnSpc>
              <a:spcBef>
                <a:spcPts val="1600"/>
              </a:spcBef>
              <a:spcAft>
                <a:spcPts val="1600"/>
              </a:spcAft>
              <a:buClr>
                <a:schemeClr val="dk1"/>
              </a:buClr>
              <a:buSzPts val="1200"/>
              <a:buFont typeface="Oxygen Light"/>
              <a:buChar char="■"/>
              <a:defRPr sz="1200">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9" r:id="rId6"/>
    <p:sldLayoutId id="2147483663" r:id="rId7"/>
    <p:sldLayoutId id="2147483664" r:id="rId8"/>
    <p:sldLayoutId id="2147483668" r:id="rId9"/>
    <p:sldLayoutId id="2147483669" r:id="rId10"/>
    <p:sldLayoutId id="2147483671"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2.png"/><Relationship Id="rId4" Type="http://schemas.openxmlformats.org/officeDocument/2006/relationships/diagramData" Target="../diagrams/data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8"/>
          <p:cNvPicPr preferRelativeResize="0"/>
          <p:nvPr/>
        </p:nvPicPr>
        <p:blipFill rotWithShape="1">
          <a:blip r:embed="rId3">
            <a:alphaModFix/>
          </a:blip>
          <a:srcRect t="15015" b="35606"/>
          <a:stretch/>
        </p:blipFill>
        <p:spPr>
          <a:xfrm>
            <a:off x="2186185" y="0"/>
            <a:ext cx="6964902" cy="5143498"/>
          </a:xfrm>
          <a:prstGeom prst="rect">
            <a:avLst/>
          </a:prstGeom>
          <a:noFill/>
          <a:ln>
            <a:noFill/>
          </a:ln>
        </p:spPr>
      </p:pic>
      <p:sp>
        <p:nvSpPr>
          <p:cNvPr id="152" name="Google Shape;152;p28"/>
          <p:cNvSpPr/>
          <p:nvPr/>
        </p:nvSpPr>
        <p:spPr>
          <a:xfrm>
            <a:off x="2179100" y="661175"/>
            <a:ext cx="2547000" cy="24942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339600" y="661175"/>
            <a:ext cx="4230900" cy="234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txBox="1">
            <a:spLocks noGrp="1"/>
          </p:cNvSpPr>
          <p:nvPr>
            <p:ph type="ctrTitle"/>
          </p:nvPr>
        </p:nvSpPr>
        <p:spPr>
          <a:xfrm>
            <a:off x="1120600" y="983325"/>
            <a:ext cx="3485700" cy="13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Chicago Food Inspections</a:t>
            </a:r>
          </a:p>
        </p:txBody>
      </p:sp>
      <p:sp>
        <p:nvSpPr>
          <p:cNvPr id="155" name="Google Shape;155;p28"/>
          <p:cNvSpPr txBox="1">
            <a:spLocks noGrp="1"/>
          </p:cNvSpPr>
          <p:nvPr>
            <p:ph type="subTitle" idx="1"/>
          </p:nvPr>
        </p:nvSpPr>
        <p:spPr>
          <a:xfrm>
            <a:off x="1120600" y="2362775"/>
            <a:ext cx="35529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Autumn 2020</a:t>
            </a:r>
          </a:p>
          <a:p>
            <a:pPr marL="0" lvl="0" indent="0" algn="l" rtl="0">
              <a:spcBef>
                <a:spcPts val="0"/>
              </a:spcBef>
              <a:spcAft>
                <a:spcPts val="0"/>
              </a:spcAft>
              <a:buNone/>
            </a:pPr>
            <a:r>
              <a:rPr lang="en-US" dirty="0"/>
              <a:t>CDGL Group</a:t>
            </a:r>
          </a:p>
        </p:txBody>
      </p:sp>
      <p:cxnSp>
        <p:nvCxnSpPr>
          <p:cNvPr id="156" name="Google Shape;156;p28"/>
          <p:cNvCxnSpPr/>
          <p:nvPr/>
        </p:nvCxnSpPr>
        <p:spPr>
          <a:xfrm>
            <a:off x="844675" y="1025225"/>
            <a:ext cx="0" cy="1613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Dashboard Demo</a:t>
            </a:r>
            <a:endParaRPr dirty="0"/>
          </a:p>
        </p:txBody>
      </p:sp>
      <p:pic>
        <p:nvPicPr>
          <p:cNvPr id="3" name="Picture 2">
            <a:extLst>
              <a:ext uri="{FF2B5EF4-FFF2-40B4-BE49-F238E27FC236}">
                <a16:creationId xmlns:a16="http://schemas.microsoft.com/office/drawing/2014/main" id="{AAA16260-849F-4926-A3FD-F76E45457A7A}"/>
              </a:ext>
            </a:extLst>
          </p:cNvPr>
          <p:cNvPicPr>
            <a:picLocks noChangeAspect="1"/>
          </p:cNvPicPr>
          <p:nvPr/>
        </p:nvPicPr>
        <p:blipFill>
          <a:blip r:embed="rId3"/>
          <a:stretch>
            <a:fillRect/>
          </a:stretch>
        </p:blipFill>
        <p:spPr>
          <a:xfrm>
            <a:off x="743361" y="952830"/>
            <a:ext cx="7657278" cy="4034283"/>
          </a:xfrm>
          <a:prstGeom prst="rect">
            <a:avLst/>
          </a:prstGeom>
        </p:spPr>
      </p:pic>
    </p:spTree>
    <p:extLst>
      <p:ext uri="{BB962C8B-B14F-4D97-AF65-F5344CB8AC3E}">
        <p14:creationId xmlns:p14="http://schemas.microsoft.com/office/powerpoint/2010/main" val="422459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Dashboard Demo</a:t>
            </a:r>
            <a:endParaRPr dirty="0"/>
          </a:p>
        </p:txBody>
      </p:sp>
      <p:pic>
        <p:nvPicPr>
          <p:cNvPr id="6" name="Picture 5">
            <a:extLst>
              <a:ext uri="{FF2B5EF4-FFF2-40B4-BE49-F238E27FC236}">
                <a16:creationId xmlns:a16="http://schemas.microsoft.com/office/drawing/2014/main" id="{A7371E51-12BB-4B4B-8D31-60C61F5FAF5E}"/>
              </a:ext>
            </a:extLst>
          </p:cNvPr>
          <p:cNvPicPr>
            <a:picLocks noChangeAspect="1"/>
          </p:cNvPicPr>
          <p:nvPr/>
        </p:nvPicPr>
        <p:blipFill>
          <a:blip r:embed="rId3"/>
          <a:stretch>
            <a:fillRect/>
          </a:stretch>
        </p:blipFill>
        <p:spPr>
          <a:xfrm>
            <a:off x="763097" y="1027131"/>
            <a:ext cx="7137583" cy="3879894"/>
          </a:xfrm>
          <a:prstGeom prst="rect">
            <a:avLst/>
          </a:prstGeom>
        </p:spPr>
      </p:pic>
    </p:spTree>
    <p:extLst>
      <p:ext uri="{BB962C8B-B14F-4D97-AF65-F5344CB8AC3E}">
        <p14:creationId xmlns:p14="http://schemas.microsoft.com/office/powerpoint/2010/main" val="4165676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body" idx="4294967295"/>
          </p:nvPr>
        </p:nvSpPr>
        <p:spPr>
          <a:xfrm>
            <a:off x="2780258" y="3052547"/>
            <a:ext cx="1997100" cy="1067768"/>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US" sz="1400" dirty="0">
                <a:solidFill>
                  <a:schemeClr val="tx1"/>
                </a:solidFill>
              </a:rPr>
              <a:t>Enable drill through in dashboards</a:t>
            </a:r>
          </a:p>
        </p:txBody>
      </p:sp>
      <p:sp>
        <p:nvSpPr>
          <p:cNvPr id="263" name="Google Shape;263;p37"/>
          <p:cNvSpPr txBox="1">
            <a:spLocks noGrp="1"/>
          </p:cNvSpPr>
          <p:nvPr>
            <p:ph type="body" idx="4294967295"/>
          </p:nvPr>
        </p:nvSpPr>
        <p:spPr>
          <a:xfrm>
            <a:off x="2559458" y="2601548"/>
            <a:ext cx="19971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solidFill>
                  <a:schemeClr val="tx1"/>
                </a:solidFill>
                <a:latin typeface="Oswald"/>
                <a:ea typeface="Oswald"/>
                <a:cs typeface="Oswald"/>
                <a:sym typeface="Oswald"/>
              </a:rPr>
              <a:t>Enhance Dashboard</a:t>
            </a:r>
            <a:endParaRPr lang="en-GB" sz="1800" dirty="0">
              <a:solidFill>
                <a:schemeClr val="tx1"/>
              </a:solidFill>
              <a:latin typeface="Oswald"/>
              <a:ea typeface="Oswald"/>
              <a:cs typeface="Oswald"/>
              <a:sym typeface="Oswald"/>
            </a:endParaRPr>
          </a:p>
        </p:txBody>
      </p:sp>
      <p:sp>
        <p:nvSpPr>
          <p:cNvPr id="264" name="Google Shape;264;p37"/>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Steps</a:t>
            </a:r>
            <a:endParaRPr dirty="0"/>
          </a:p>
        </p:txBody>
      </p:sp>
      <p:sp>
        <p:nvSpPr>
          <p:cNvPr id="265" name="Google Shape;265;p37"/>
          <p:cNvSpPr txBox="1">
            <a:spLocks noGrp="1"/>
          </p:cNvSpPr>
          <p:nvPr>
            <p:ph type="body" idx="4294967295"/>
          </p:nvPr>
        </p:nvSpPr>
        <p:spPr>
          <a:xfrm>
            <a:off x="1318647" y="2045765"/>
            <a:ext cx="868560" cy="47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tx1"/>
                </a:solidFill>
                <a:latin typeface="Oswald"/>
                <a:ea typeface="Oswald"/>
                <a:cs typeface="Oswald"/>
                <a:sym typeface="Oswald"/>
              </a:rPr>
              <a:t>Phase 2</a:t>
            </a:r>
            <a:endParaRPr dirty="0">
              <a:solidFill>
                <a:schemeClr val="tx1"/>
              </a:solidFill>
              <a:latin typeface="Oswald"/>
              <a:ea typeface="Oswald"/>
              <a:cs typeface="Oswald"/>
              <a:sym typeface="Oswald"/>
            </a:endParaRPr>
          </a:p>
        </p:txBody>
      </p:sp>
      <p:sp>
        <p:nvSpPr>
          <p:cNvPr id="266" name="Google Shape;266;p37"/>
          <p:cNvSpPr txBox="1">
            <a:spLocks noGrp="1"/>
          </p:cNvSpPr>
          <p:nvPr>
            <p:ph type="body" idx="4294967295"/>
          </p:nvPr>
        </p:nvSpPr>
        <p:spPr>
          <a:xfrm>
            <a:off x="761514" y="3052547"/>
            <a:ext cx="1805700" cy="1067768"/>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GB" sz="1400" dirty="0">
                <a:solidFill>
                  <a:schemeClr val="tx1"/>
                </a:solidFill>
              </a:rPr>
              <a:t>Operationalize the pipeline in GCP for end user availability</a:t>
            </a:r>
            <a:endParaRPr sz="1400" dirty="0">
              <a:solidFill>
                <a:schemeClr val="tx1"/>
              </a:solidFill>
            </a:endParaRPr>
          </a:p>
        </p:txBody>
      </p:sp>
      <p:sp>
        <p:nvSpPr>
          <p:cNvPr id="267" name="Google Shape;267;p37"/>
          <p:cNvSpPr txBox="1">
            <a:spLocks noGrp="1"/>
          </p:cNvSpPr>
          <p:nvPr>
            <p:ph type="body" idx="4294967295"/>
          </p:nvPr>
        </p:nvSpPr>
        <p:spPr>
          <a:xfrm>
            <a:off x="3130746" y="2090015"/>
            <a:ext cx="868560" cy="38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tx1"/>
                </a:solidFill>
                <a:latin typeface="Oswald"/>
                <a:ea typeface="Oswald"/>
                <a:cs typeface="Oswald"/>
                <a:sym typeface="Oswald"/>
              </a:rPr>
              <a:t>Phase 3</a:t>
            </a:r>
            <a:endParaRPr dirty="0">
              <a:solidFill>
                <a:schemeClr val="tx1"/>
              </a:solidFill>
              <a:latin typeface="Oswald"/>
              <a:ea typeface="Oswald"/>
              <a:cs typeface="Oswald"/>
              <a:sym typeface="Oswald"/>
            </a:endParaRPr>
          </a:p>
        </p:txBody>
      </p:sp>
      <p:sp>
        <p:nvSpPr>
          <p:cNvPr id="268" name="Google Shape;268;p37"/>
          <p:cNvSpPr txBox="1">
            <a:spLocks noGrp="1"/>
          </p:cNvSpPr>
          <p:nvPr>
            <p:ph type="body" idx="4294967295"/>
          </p:nvPr>
        </p:nvSpPr>
        <p:spPr>
          <a:xfrm>
            <a:off x="5254893" y="2045765"/>
            <a:ext cx="868560" cy="47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tx1"/>
                </a:solidFill>
                <a:latin typeface="Oswald"/>
                <a:ea typeface="Oswald"/>
                <a:cs typeface="Oswald"/>
                <a:sym typeface="Oswald"/>
              </a:rPr>
              <a:t>Phase 4</a:t>
            </a:r>
            <a:endParaRPr dirty="0">
              <a:solidFill>
                <a:schemeClr val="tx1"/>
              </a:solidFill>
              <a:latin typeface="Oswald"/>
              <a:ea typeface="Oswald"/>
              <a:cs typeface="Oswald"/>
              <a:sym typeface="Oswald"/>
            </a:endParaRPr>
          </a:p>
        </p:txBody>
      </p:sp>
      <p:sp>
        <p:nvSpPr>
          <p:cNvPr id="269" name="Google Shape;269;p37"/>
          <p:cNvSpPr txBox="1">
            <a:spLocks noGrp="1"/>
          </p:cNvSpPr>
          <p:nvPr>
            <p:ph type="body" idx="4294967295"/>
          </p:nvPr>
        </p:nvSpPr>
        <p:spPr>
          <a:xfrm>
            <a:off x="570114" y="2601548"/>
            <a:ext cx="19971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Oswald"/>
                <a:ea typeface="Oswald"/>
                <a:cs typeface="Oswald"/>
                <a:sym typeface="Oswald"/>
              </a:rPr>
              <a:t>Infrastructure</a:t>
            </a:r>
            <a:endParaRPr sz="1800" dirty="0">
              <a:latin typeface="Oswald"/>
              <a:ea typeface="Oswald"/>
              <a:cs typeface="Oswald"/>
              <a:sym typeface="Oswald"/>
            </a:endParaRPr>
          </a:p>
        </p:txBody>
      </p:sp>
      <p:sp>
        <p:nvSpPr>
          <p:cNvPr id="270" name="Google Shape;270;p37"/>
          <p:cNvSpPr txBox="1">
            <a:spLocks noGrp="1"/>
          </p:cNvSpPr>
          <p:nvPr>
            <p:ph type="body" idx="4294967295"/>
          </p:nvPr>
        </p:nvSpPr>
        <p:spPr>
          <a:xfrm>
            <a:off x="4990402" y="3052547"/>
            <a:ext cx="1665900" cy="1067768"/>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US" sz="1400" dirty="0">
                <a:solidFill>
                  <a:schemeClr val="tx1"/>
                </a:solidFill>
              </a:rPr>
              <a:t>Develop additional metrics and end user capabilities</a:t>
            </a:r>
          </a:p>
        </p:txBody>
      </p:sp>
      <p:sp>
        <p:nvSpPr>
          <p:cNvPr id="271" name="Google Shape;271;p37"/>
          <p:cNvSpPr txBox="1">
            <a:spLocks noGrp="1"/>
          </p:cNvSpPr>
          <p:nvPr>
            <p:ph type="body" idx="4294967295"/>
          </p:nvPr>
        </p:nvSpPr>
        <p:spPr>
          <a:xfrm>
            <a:off x="4548802" y="2601548"/>
            <a:ext cx="19971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solidFill>
                  <a:schemeClr val="tx1"/>
                </a:solidFill>
                <a:latin typeface="Oswald"/>
                <a:ea typeface="Oswald"/>
                <a:cs typeface="Oswald"/>
                <a:sym typeface="Oswald"/>
              </a:rPr>
              <a:t>Expand Use Case</a:t>
            </a:r>
            <a:endParaRPr sz="1800" dirty="0">
              <a:solidFill>
                <a:schemeClr val="tx1"/>
              </a:solidFill>
              <a:latin typeface="Oswald"/>
              <a:ea typeface="Oswald"/>
              <a:cs typeface="Oswald"/>
              <a:sym typeface="Oswald"/>
            </a:endParaRPr>
          </a:p>
        </p:txBody>
      </p:sp>
      <p:cxnSp>
        <p:nvCxnSpPr>
          <p:cNvPr id="272" name="Google Shape;272;p37"/>
          <p:cNvCxnSpPr>
            <a:cxnSpLocks/>
          </p:cNvCxnSpPr>
          <p:nvPr/>
        </p:nvCxnSpPr>
        <p:spPr>
          <a:xfrm>
            <a:off x="1426725" y="2525343"/>
            <a:ext cx="6577800" cy="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7"/>
          <p:cNvSpPr/>
          <p:nvPr/>
        </p:nvSpPr>
        <p:spPr>
          <a:xfrm rot="10800000" flipH="1">
            <a:off x="1855169" y="2456009"/>
            <a:ext cx="192300" cy="177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5" name="Google Shape;275;p37"/>
          <p:cNvSpPr/>
          <p:nvPr/>
        </p:nvSpPr>
        <p:spPr>
          <a:xfrm rot="10800000" flipH="1">
            <a:off x="3668244" y="2456009"/>
            <a:ext cx="192300" cy="177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6" name="Google Shape;276;p37"/>
          <p:cNvSpPr/>
          <p:nvPr/>
        </p:nvSpPr>
        <p:spPr>
          <a:xfrm rot="10800000" flipH="1">
            <a:off x="5807063" y="2456009"/>
            <a:ext cx="192300" cy="177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 name="Google Shape;270;p37">
            <a:extLst>
              <a:ext uri="{FF2B5EF4-FFF2-40B4-BE49-F238E27FC236}">
                <a16:creationId xmlns:a16="http://schemas.microsoft.com/office/drawing/2014/main" id="{329194D5-9A5F-4326-BD5B-7F0CD4E069AE}"/>
              </a:ext>
            </a:extLst>
          </p:cNvPr>
          <p:cNvSpPr txBox="1">
            <a:spLocks/>
          </p:cNvSpPr>
          <p:nvPr/>
        </p:nvSpPr>
        <p:spPr>
          <a:xfrm>
            <a:off x="6869345" y="3027671"/>
            <a:ext cx="1768544" cy="1067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3pPr>
            <a:lvl4pPr marL="1828800" marR="0" lvl="3"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4pPr>
            <a:lvl5pPr marL="2286000" marR="0" lvl="4"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5pPr>
            <a:lvl6pPr marL="2743200" marR="0" lvl="5"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6pPr>
            <a:lvl7pPr marL="3200400" marR="0" lvl="6"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7pPr>
            <a:lvl8pPr marL="3657600" marR="0" lvl="7"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8pPr>
            <a:lvl9pPr marL="4114800" marR="0" lvl="8" indent="-304800" algn="l" rtl="0">
              <a:lnSpc>
                <a:spcPct val="115000"/>
              </a:lnSpc>
              <a:spcBef>
                <a:spcPts val="1600"/>
              </a:spcBef>
              <a:spcAft>
                <a:spcPts val="160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9pPr>
          </a:lstStyle>
          <a:p>
            <a:pPr marL="0" indent="0">
              <a:lnSpc>
                <a:spcPct val="100000"/>
              </a:lnSpc>
              <a:spcAft>
                <a:spcPts val="1600"/>
              </a:spcAft>
              <a:buFont typeface="Oxygen Light"/>
              <a:buNone/>
            </a:pPr>
            <a:r>
              <a:rPr lang="en-US" sz="1400" dirty="0">
                <a:solidFill>
                  <a:schemeClr val="tx1"/>
                </a:solidFill>
              </a:rPr>
              <a:t>Add supplementary data sources to enhance user functionality</a:t>
            </a:r>
          </a:p>
        </p:txBody>
      </p:sp>
      <p:sp>
        <p:nvSpPr>
          <p:cNvPr id="18" name="Google Shape;271;p37">
            <a:extLst>
              <a:ext uri="{FF2B5EF4-FFF2-40B4-BE49-F238E27FC236}">
                <a16:creationId xmlns:a16="http://schemas.microsoft.com/office/drawing/2014/main" id="{A715347C-D0CC-4AF0-BF51-076FE4F025EB}"/>
              </a:ext>
            </a:extLst>
          </p:cNvPr>
          <p:cNvSpPr txBox="1">
            <a:spLocks/>
          </p:cNvSpPr>
          <p:nvPr/>
        </p:nvSpPr>
        <p:spPr>
          <a:xfrm>
            <a:off x="6538145" y="2576672"/>
            <a:ext cx="19971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3pPr>
            <a:lvl4pPr marL="1828800" marR="0" lvl="3"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4pPr>
            <a:lvl5pPr marL="2286000" marR="0" lvl="4"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5pPr>
            <a:lvl6pPr marL="2743200" marR="0" lvl="5"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6pPr>
            <a:lvl7pPr marL="3200400" marR="0" lvl="6"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7pPr>
            <a:lvl8pPr marL="3657600" marR="0" lvl="7"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8pPr>
            <a:lvl9pPr marL="4114800" marR="0" lvl="8" indent="-304800" algn="l" rtl="0">
              <a:lnSpc>
                <a:spcPct val="115000"/>
              </a:lnSpc>
              <a:spcBef>
                <a:spcPts val="1600"/>
              </a:spcBef>
              <a:spcAft>
                <a:spcPts val="160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9pPr>
          </a:lstStyle>
          <a:p>
            <a:pPr marL="0" indent="0" algn="r">
              <a:buFont typeface="Oxygen Light"/>
              <a:buNone/>
            </a:pPr>
            <a:r>
              <a:rPr lang="en-GB" dirty="0">
                <a:solidFill>
                  <a:schemeClr val="tx1"/>
                </a:solidFill>
                <a:latin typeface="Oswald"/>
                <a:ea typeface="Oswald"/>
                <a:cs typeface="Oswald"/>
                <a:sym typeface="Oswald"/>
              </a:rPr>
              <a:t>Enrich Data Set</a:t>
            </a:r>
          </a:p>
        </p:txBody>
      </p:sp>
      <p:sp>
        <p:nvSpPr>
          <p:cNvPr id="20" name="Google Shape;268;p37">
            <a:extLst>
              <a:ext uri="{FF2B5EF4-FFF2-40B4-BE49-F238E27FC236}">
                <a16:creationId xmlns:a16="http://schemas.microsoft.com/office/drawing/2014/main" id="{39567DBA-C22C-4A37-A916-39022CAA3EEE}"/>
              </a:ext>
            </a:extLst>
          </p:cNvPr>
          <p:cNvSpPr txBox="1">
            <a:spLocks/>
          </p:cNvSpPr>
          <p:nvPr/>
        </p:nvSpPr>
        <p:spPr>
          <a:xfrm>
            <a:off x="7253040" y="2045765"/>
            <a:ext cx="868560" cy="47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3pPr>
            <a:lvl4pPr marL="1828800" marR="0" lvl="3"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4pPr>
            <a:lvl5pPr marL="2286000" marR="0" lvl="4"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5pPr>
            <a:lvl6pPr marL="2743200" marR="0" lvl="5"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6pPr>
            <a:lvl7pPr marL="3200400" marR="0" lvl="6"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7pPr>
            <a:lvl8pPr marL="3657600" marR="0" lvl="7" indent="-304800" algn="l" rtl="0">
              <a:lnSpc>
                <a:spcPct val="115000"/>
              </a:lnSpc>
              <a:spcBef>
                <a:spcPts val="1600"/>
              </a:spcBef>
              <a:spcAft>
                <a:spcPts val="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8pPr>
            <a:lvl9pPr marL="4114800" marR="0" lvl="8" indent="-304800" algn="l" rtl="0">
              <a:lnSpc>
                <a:spcPct val="115000"/>
              </a:lnSpc>
              <a:spcBef>
                <a:spcPts val="1600"/>
              </a:spcBef>
              <a:spcAft>
                <a:spcPts val="1600"/>
              </a:spcAft>
              <a:buClr>
                <a:schemeClr val="dk1"/>
              </a:buClr>
              <a:buSzPts val="1200"/>
              <a:buFont typeface="Oxygen Light"/>
              <a:buChar char="■"/>
              <a:defRPr sz="1200" b="0" i="0" u="none" strike="noStrike" cap="none">
                <a:solidFill>
                  <a:schemeClr val="dk1"/>
                </a:solidFill>
                <a:latin typeface="Oxygen Light"/>
                <a:ea typeface="Oxygen Light"/>
                <a:cs typeface="Oxygen Light"/>
                <a:sym typeface="Oxygen Light"/>
              </a:defRPr>
            </a:lvl9pPr>
          </a:lstStyle>
          <a:p>
            <a:pPr marL="0" indent="0" algn="r">
              <a:buFont typeface="Oxygen Light"/>
              <a:buNone/>
            </a:pPr>
            <a:r>
              <a:rPr lang="en-GB" dirty="0">
                <a:solidFill>
                  <a:schemeClr val="tx1"/>
                </a:solidFill>
                <a:latin typeface="Oswald"/>
                <a:ea typeface="Oswald"/>
                <a:cs typeface="Oswald"/>
                <a:sym typeface="Oswald"/>
              </a:rPr>
              <a:t>Phase 5</a:t>
            </a:r>
          </a:p>
        </p:txBody>
      </p:sp>
      <p:sp>
        <p:nvSpPr>
          <p:cNvPr id="21" name="Google Shape;276;p37">
            <a:extLst>
              <a:ext uri="{FF2B5EF4-FFF2-40B4-BE49-F238E27FC236}">
                <a16:creationId xmlns:a16="http://schemas.microsoft.com/office/drawing/2014/main" id="{03E424A0-287F-46C7-A57D-36A12D397205}"/>
              </a:ext>
            </a:extLst>
          </p:cNvPr>
          <p:cNvSpPr/>
          <p:nvPr/>
        </p:nvSpPr>
        <p:spPr>
          <a:xfrm rot="10800000" flipH="1">
            <a:off x="7805210" y="2456009"/>
            <a:ext cx="192300" cy="177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Tree>
    <p:extLst>
      <p:ext uri="{BB962C8B-B14F-4D97-AF65-F5344CB8AC3E}">
        <p14:creationId xmlns:p14="http://schemas.microsoft.com/office/powerpoint/2010/main" val="237668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7"/>
          <p:cNvSpPr txBox="1">
            <a:spLocks noGrp="1"/>
          </p:cNvSpPr>
          <p:nvPr>
            <p:ph type="subTitle" idx="4294967295"/>
          </p:nvPr>
        </p:nvSpPr>
        <p:spPr>
          <a:xfrm flipH="1">
            <a:off x="610012" y="3407952"/>
            <a:ext cx="2142832" cy="704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GB" sz="1200" dirty="0"/>
              <a:t>Understand the quirks and limitations of your toolset. For example: auto increments for data sets</a:t>
            </a:r>
            <a:endParaRPr sz="1200" dirty="0"/>
          </a:p>
        </p:txBody>
      </p:sp>
      <p:sp>
        <p:nvSpPr>
          <p:cNvPr id="617" name="Google Shape;617;p47"/>
          <p:cNvSpPr txBox="1">
            <a:spLocks noGrp="1"/>
          </p:cNvSpPr>
          <p:nvPr>
            <p:ph type="subTitle" idx="4294967295"/>
          </p:nvPr>
        </p:nvSpPr>
        <p:spPr>
          <a:xfrm flipH="1">
            <a:off x="6321556" y="1963752"/>
            <a:ext cx="2212432" cy="70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200" dirty="0"/>
              <a:t>Create instances on the fly to ease troubleshooting and refresh configurations</a:t>
            </a:r>
            <a:endParaRPr sz="1200" dirty="0"/>
          </a:p>
        </p:txBody>
      </p:sp>
      <p:sp>
        <p:nvSpPr>
          <p:cNvPr id="618" name="Google Shape;618;p47"/>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Lessons Learned</a:t>
            </a:r>
            <a:endParaRPr dirty="0"/>
          </a:p>
        </p:txBody>
      </p:sp>
      <p:sp>
        <p:nvSpPr>
          <p:cNvPr id="619" name="Google Shape;619;p47"/>
          <p:cNvSpPr txBox="1">
            <a:spLocks noGrp="1"/>
          </p:cNvSpPr>
          <p:nvPr>
            <p:ph type="ctrTitle" idx="4294967295"/>
          </p:nvPr>
        </p:nvSpPr>
        <p:spPr>
          <a:xfrm flipH="1">
            <a:off x="696686" y="3079329"/>
            <a:ext cx="2056158"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chemeClr val="dk1"/>
                </a:solidFill>
              </a:rPr>
              <a:t>Understanding Toolset</a:t>
            </a:r>
            <a:endParaRPr sz="1800" dirty="0">
              <a:solidFill>
                <a:schemeClr val="dk1"/>
              </a:solidFill>
            </a:endParaRPr>
          </a:p>
        </p:txBody>
      </p:sp>
      <p:sp>
        <p:nvSpPr>
          <p:cNvPr id="620" name="Google Shape;620;p47"/>
          <p:cNvSpPr txBox="1">
            <a:spLocks noGrp="1"/>
          </p:cNvSpPr>
          <p:nvPr>
            <p:ph type="ctrTitle" idx="4294967295"/>
          </p:nvPr>
        </p:nvSpPr>
        <p:spPr>
          <a:xfrm flipH="1">
            <a:off x="1192244" y="1640532"/>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t>Work Iteratively</a:t>
            </a:r>
            <a:endParaRPr sz="1800" dirty="0">
              <a:solidFill>
                <a:schemeClr val="dk1"/>
              </a:solidFill>
            </a:endParaRPr>
          </a:p>
        </p:txBody>
      </p:sp>
      <p:sp>
        <p:nvSpPr>
          <p:cNvPr id="621" name="Google Shape;621;p47"/>
          <p:cNvSpPr txBox="1">
            <a:spLocks noGrp="1"/>
          </p:cNvSpPr>
          <p:nvPr>
            <p:ph type="subTitle" idx="4294967295"/>
          </p:nvPr>
        </p:nvSpPr>
        <p:spPr>
          <a:xfrm flipH="1">
            <a:off x="610012" y="1963752"/>
            <a:ext cx="2142832" cy="634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US" sz="1200" dirty="0"/>
              <a:t>Don’t be afraid to work iteratively between OLAP model and data visualization.</a:t>
            </a:r>
          </a:p>
        </p:txBody>
      </p:sp>
      <p:sp>
        <p:nvSpPr>
          <p:cNvPr id="622" name="Google Shape;622;p47"/>
          <p:cNvSpPr txBox="1">
            <a:spLocks noGrp="1"/>
          </p:cNvSpPr>
          <p:nvPr>
            <p:ph type="ctrTitle" idx="4294967295"/>
          </p:nvPr>
        </p:nvSpPr>
        <p:spPr>
          <a:xfrm flipH="1">
            <a:off x="6321556" y="1640529"/>
            <a:ext cx="22124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rPr>
              <a:t>Leverage GCP Flexibility</a:t>
            </a:r>
            <a:endParaRPr sz="1800" dirty="0">
              <a:solidFill>
                <a:schemeClr val="dk1"/>
              </a:solidFill>
            </a:endParaRPr>
          </a:p>
        </p:txBody>
      </p:sp>
      <p:sp>
        <p:nvSpPr>
          <p:cNvPr id="623" name="Google Shape;623;p47"/>
          <p:cNvSpPr txBox="1">
            <a:spLocks noGrp="1"/>
          </p:cNvSpPr>
          <p:nvPr>
            <p:ph type="ctrTitle" idx="4294967295"/>
          </p:nvPr>
        </p:nvSpPr>
        <p:spPr>
          <a:xfrm flipH="1">
            <a:off x="6321556" y="3082507"/>
            <a:ext cx="22124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Business Case Reviews</a:t>
            </a:r>
            <a:endParaRPr sz="1800" dirty="0">
              <a:solidFill>
                <a:schemeClr val="dk1"/>
              </a:solidFill>
            </a:endParaRPr>
          </a:p>
        </p:txBody>
      </p:sp>
      <p:sp>
        <p:nvSpPr>
          <p:cNvPr id="624" name="Google Shape;624;p47"/>
          <p:cNvSpPr txBox="1">
            <a:spLocks noGrp="1"/>
          </p:cNvSpPr>
          <p:nvPr>
            <p:ph type="subTitle" idx="4294967295"/>
          </p:nvPr>
        </p:nvSpPr>
        <p:spPr>
          <a:xfrm flipH="1">
            <a:off x="6321556" y="3407952"/>
            <a:ext cx="2125758"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200" dirty="0"/>
              <a:t>Revisit and expand business cases as the platform capabilities evolve</a:t>
            </a:r>
            <a:endParaRPr sz="1200" dirty="0"/>
          </a:p>
        </p:txBody>
      </p:sp>
      <p:sp>
        <p:nvSpPr>
          <p:cNvPr id="625" name="Google Shape;625;p47"/>
          <p:cNvSpPr/>
          <p:nvPr/>
        </p:nvSpPr>
        <p:spPr>
          <a:xfrm>
            <a:off x="3267192" y="2985014"/>
            <a:ext cx="1212900" cy="1212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3267232" y="1640573"/>
            <a:ext cx="1212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4651468" y="1640534"/>
            <a:ext cx="1212900" cy="12129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4656401" y="2984984"/>
            <a:ext cx="1212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7"/>
          <p:cNvGrpSpPr/>
          <p:nvPr/>
        </p:nvGrpSpPr>
        <p:grpSpPr>
          <a:xfrm>
            <a:off x="5061780" y="1965762"/>
            <a:ext cx="392405" cy="559289"/>
            <a:chOff x="5835100" y="3227725"/>
            <a:chExt cx="258825" cy="368900"/>
          </a:xfrm>
        </p:grpSpPr>
        <p:sp>
          <p:nvSpPr>
            <p:cNvPr id="630" name="Google Shape;630;p47"/>
            <p:cNvSpPr/>
            <p:nvPr/>
          </p:nvSpPr>
          <p:spPr>
            <a:xfrm>
              <a:off x="5858600" y="3427300"/>
              <a:ext cx="122725" cy="74150"/>
            </a:xfrm>
            <a:custGeom>
              <a:avLst/>
              <a:gdLst/>
              <a:ahLst/>
              <a:cxnLst/>
              <a:rect l="l" t="t" r="r" b="b"/>
              <a:pathLst>
                <a:path w="4909" h="2966" extrusionOk="0">
                  <a:moveTo>
                    <a:pt x="1917" y="434"/>
                  </a:moveTo>
                  <a:cubicBezTo>
                    <a:pt x="1920" y="434"/>
                    <a:pt x="1923" y="434"/>
                    <a:pt x="1926" y="434"/>
                  </a:cubicBezTo>
                  <a:cubicBezTo>
                    <a:pt x="2232" y="441"/>
                    <a:pt x="2356" y="686"/>
                    <a:pt x="2406" y="889"/>
                  </a:cubicBezTo>
                  <a:cubicBezTo>
                    <a:pt x="2439" y="1026"/>
                    <a:pt x="2492" y="1156"/>
                    <a:pt x="2565" y="1277"/>
                  </a:cubicBezTo>
                  <a:cubicBezTo>
                    <a:pt x="2397" y="1110"/>
                    <a:pt x="2169" y="1020"/>
                    <a:pt x="1907" y="1020"/>
                  </a:cubicBezTo>
                  <a:cubicBezTo>
                    <a:pt x="1821" y="1020"/>
                    <a:pt x="1731" y="1030"/>
                    <a:pt x="1638" y="1050"/>
                  </a:cubicBezTo>
                  <a:cubicBezTo>
                    <a:pt x="1577" y="1064"/>
                    <a:pt x="1515" y="1070"/>
                    <a:pt x="1453" y="1072"/>
                  </a:cubicBezTo>
                  <a:cubicBezTo>
                    <a:pt x="1455" y="880"/>
                    <a:pt x="1515" y="708"/>
                    <a:pt x="1623" y="584"/>
                  </a:cubicBezTo>
                  <a:cubicBezTo>
                    <a:pt x="1708" y="488"/>
                    <a:pt x="1813" y="434"/>
                    <a:pt x="1917" y="434"/>
                  </a:cubicBezTo>
                  <a:close/>
                  <a:moveTo>
                    <a:pt x="3966" y="926"/>
                  </a:moveTo>
                  <a:cubicBezTo>
                    <a:pt x="4013" y="926"/>
                    <a:pt x="4063" y="934"/>
                    <a:pt x="4116" y="951"/>
                  </a:cubicBezTo>
                  <a:cubicBezTo>
                    <a:pt x="4242" y="991"/>
                    <a:pt x="4341" y="1113"/>
                    <a:pt x="4380" y="1279"/>
                  </a:cubicBezTo>
                  <a:cubicBezTo>
                    <a:pt x="4450" y="1568"/>
                    <a:pt x="4326" y="1905"/>
                    <a:pt x="4051" y="2182"/>
                  </a:cubicBezTo>
                  <a:cubicBezTo>
                    <a:pt x="3826" y="2407"/>
                    <a:pt x="3559" y="2530"/>
                    <a:pt x="3312" y="2530"/>
                  </a:cubicBezTo>
                  <a:cubicBezTo>
                    <a:pt x="3255" y="2530"/>
                    <a:pt x="3200" y="2524"/>
                    <a:pt x="3147" y="2511"/>
                  </a:cubicBezTo>
                  <a:cubicBezTo>
                    <a:pt x="2983" y="2471"/>
                    <a:pt x="2860" y="2373"/>
                    <a:pt x="2819" y="2247"/>
                  </a:cubicBezTo>
                  <a:cubicBezTo>
                    <a:pt x="2725" y="1956"/>
                    <a:pt x="2916" y="1759"/>
                    <a:pt x="3093" y="1646"/>
                  </a:cubicBezTo>
                  <a:cubicBezTo>
                    <a:pt x="3261" y="1536"/>
                    <a:pt x="3406" y="1392"/>
                    <a:pt x="3514" y="1223"/>
                  </a:cubicBezTo>
                  <a:cubicBezTo>
                    <a:pt x="3607" y="1079"/>
                    <a:pt x="3756" y="926"/>
                    <a:pt x="3966" y="926"/>
                  </a:cubicBezTo>
                  <a:close/>
                  <a:moveTo>
                    <a:pt x="1913" y="1453"/>
                  </a:moveTo>
                  <a:cubicBezTo>
                    <a:pt x="2077" y="1453"/>
                    <a:pt x="2248" y="1510"/>
                    <a:pt x="2348" y="1706"/>
                  </a:cubicBezTo>
                  <a:cubicBezTo>
                    <a:pt x="2407" y="1824"/>
                    <a:pt x="2391" y="1980"/>
                    <a:pt x="2302" y="2125"/>
                  </a:cubicBezTo>
                  <a:cubicBezTo>
                    <a:pt x="2147" y="2379"/>
                    <a:pt x="1821" y="2532"/>
                    <a:pt x="1431" y="2532"/>
                  </a:cubicBezTo>
                  <a:cubicBezTo>
                    <a:pt x="1040" y="2532"/>
                    <a:pt x="716" y="2379"/>
                    <a:pt x="558" y="2125"/>
                  </a:cubicBezTo>
                  <a:cubicBezTo>
                    <a:pt x="471" y="1980"/>
                    <a:pt x="453" y="1824"/>
                    <a:pt x="514" y="1708"/>
                  </a:cubicBezTo>
                  <a:cubicBezTo>
                    <a:pt x="614" y="1511"/>
                    <a:pt x="785" y="1454"/>
                    <a:pt x="951" y="1454"/>
                  </a:cubicBezTo>
                  <a:cubicBezTo>
                    <a:pt x="1011" y="1454"/>
                    <a:pt x="1073" y="1460"/>
                    <a:pt x="1134" y="1474"/>
                  </a:cubicBezTo>
                  <a:cubicBezTo>
                    <a:pt x="1161" y="1481"/>
                    <a:pt x="1189" y="1485"/>
                    <a:pt x="1218" y="1489"/>
                  </a:cubicBezTo>
                  <a:cubicBezTo>
                    <a:pt x="1289" y="1500"/>
                    <a:pt x="1360" y="1505"/>
                    <a:pt x="1432" y="1505"/>
                  </a:cubicBezTo>
                  <a:cubicBezTo>
                    <a:pt x="1532" y="1505"/>
                    <a:pt x="1632" y="1495"/>
                    <a:pt x="1730" y="1474"/>
                  </a:cubicBezTo>
                  <a:cubicBezTo>
                    <a:pt x="1787" y="1462"/>
                    <a:pt x="1850" y="1453"/>
                    <a:pt x="1913" y="1453"/>
                  </a:cubicBezTo>
                  <a:close/>
                  <a:moveTo>
                    <a:pt x="1922" y="0"/>
                  </a:moveTo>
                  <a:cubicBezTo>
                    <a:pt x="1693" y="0"/>
                    <a:pt x="1466" y="108"/>
                    <a:pt x="1301" y="299"/>
                  </a:cubicBezTo>
                  <a:cubicBezTo>
                    <a:pt x="1131" y="493"/>
                    <a:pt x="1035" y="746"/>
                    <a:pt x="1022" y="1024"/>
                  </a:cubicBezTo>
                  <a:cubicBezTo>
                    <a:pt x="1000" y="1023"/>
                    <a:pt x="977" y="1022"/>
                    <a:pt x="955" y="1022"/>
                  </a:cubicBezTo>
                  <a:cubicBezTo>
                    <a:pt x="590" y="1022"/>
                    <a:pt x="291" y="1195"/>
                    <a:pt x="129" y="1511"/>
                  </a:cubicBezTo>
                  <a:cubicBezTo>
                    <a:pt x="0" y="1764"/>
                    <a:pt x="22" y="2077"/>
                    <a:pt x="189" y="2352"/>
                  </a:cubicBezTo>
                  <a:cubicBezTo>
                    <a:pt x="425" y="2735"/>
                    <a:pt x="889" y="2964"/>
                    <a:pt x="1431" y="2964"/>
                  </a:cubicBezTo>
                  <a:cubicBezTo>
                    <a:pt x="1862" y="2964"/>
                    <a:pt x="2242" y="2819"/>
                    <a:pt x="2499" y="2568"/>
                  </a:cubicBezTo>
                  <a:cubicBezTo>
                    <a:pt x="2617" y="2746"/>
                    <a:pt x="2811" y="2877"/>
                    <a:pt x="3046" y="2934"/>
                  </a:cubicBezTo>
                  <a:cubicBezTo>
                    <a:pt x="3134" y="2955"/>
                    <a:pt x="3223" y="2966"/>
                    <a:pt x="3312" y="2966"/>
                  </a:cubicBezTo>
                  <a:cubicBezTo>
                    <a:pt x="3674" y="2966"/>
                    <a:pt x="4050" y="2797"/>
                    <a:pt x="4358" y="2490"/>
                  </a:cubicBezTo>
                  <a:cubicBezTo>
                    <a:pt x="4741" y="2106"/>
                    <a:pt x="4908" y="1616"/>
                    <a:pt x="4802" y="1179"/>
                  </a:cubicBezTo>
                  <a:lnTo>
                    <a:pt x="4802" y="1177"/>
                  </a:lnTo>
                  <a:cubicBezTo>
                    <a:pt x="4725" y="865"/>
                    <a:pt x="4520" y="627"/>
                    <a:pt x="4250" y="539"/>
                  </a:cubicBezTo>
                  <a:cubicBezTo>
                    <a:pt x="4155" y="509"/>
                    <a:pt x="4060" y="494"/>
                    <a:pt x="3967" y="494"/>
                  </a:cubicBezTo>
                  <a:cubicBezTo>
                    <a:pt x="3651" y="494"/>
                    <a:pt x="3359" y="667"/>
                    <a:pt x="3150" y="989"/>
                  </a:cubicBezTo>
                  <a:cubicBezTo>
                    <a:pt x="3110" y="1051"/>
                    <a:pt x="3062" y="1110"/>
                    <a:pt x="3008" y="1163"/>
                  </a:cubicBezTo>
                  <a:cubicBezTo>
                    <a:pt x="3008" y="1161"/>
                    <a:pt x="3007" y="1161"/>
                    <a:pt x="3007" y="1159"/>
                  </a:cubicBezTo>
                  <a:cubicBezTo>
                    <a:pt x="2921" y="1050"/>
                    <a:pt x="2859" y="923"/>
                    <a:pt x="2825" y="786"/>
                  </a:cubicBezTo>
                  <a:cubicBezTo>
                    <a:pt x="2708" y="304"/>
                    <a:pt x="2375" y="12"/>
                    <a:pt x="1937" y="0"/>
                  </a:cubicBezTo>
                  <a:cubicBezTo>
                    <a:pt x="1932" y="0"/>
                    <a:pt x="1927" y="0"/>
                    <a:pt x="19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5937900" y="3461125"/>
              <a:ext cx="21350" cy="19275"/>
            </a:xfrm>
            <a:custGeom>
              <a:avLst/>
              <a:gdLst/>
              <a:ahLst/>
              <a:cxnLst/>
              <a:rect l="l" t="t" r="r" b="b"/>
              <a:pathLst>
                <a:path w="854" h="771" extrusionOk="0">
                  <a:moveTo>
                    <a:pt x="603" y="0"/>
                  </a:moveTo>
                  <a:lnTo>
                    <a:pt x="603" y="2"/>
                  </a:lnTo>
                  <a:cubicBezTo>
                    <a:pt x="507" y="4"/>
                    <a:pt x="425" y="66"/>
                    <a:pt x="396" y="156"/>
                  </a:cubicBezTo>
                  <a:cubicBezTo>
                    <a:pt x="358" y="241"/>
                    <a:pt x="289" y="309"/>
                    <a:pt x="205" y="347"/>
                  </a:cubicBezTo>
                  <a:cubicBezTo>
                    <a:pt x="153" y="371"/>
                    <a:pt x="110" y="398"/>
                    <a:pt x="81" y="452"/>
                  </a:cubicBezTo>
                  <a:cubicBezTo>
                    <a:pt x="1" y="604"/>
                    <a:pt x="120" y="770"/>
                    <a:pt x="272" y="770"/>
                  </a:cubicBezTo>
                  <a:cubicBezTo>
                    <a:pt x="300" y="770"/>
                    <a:pt x="329" y="765"/>
                    <a:pt x="358" y="753"/>
                  </a:cubicBezTo>
                  <a:cubicBezTo>
                    <a:pt x="458" y="711"/>
                    <a:pt x="547" y="651"/>
                    <a:pt x="622" y="573"/>
                  </a:cubicBezTo>
                  <a:cubicBezTo>
                    <a:pt x="703" y="495"/>
                    <a:pt x="766" y="400"/>
                    <a:pt x="805" y="295"/>
                  </a:cubicBezTo>
                  <a:cubicBezTo>
                    <a:pt x="854" y="155"/>
                    <a:pt x="757" y="0"/>
                    <a:pt x="6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5882250" y="3469475"/>
              <a:ext cx="23875" cy="12050"/>
            </a:xfrm>
            <a:custGeom>
              <a:avLst/>
              <a:gdLst/>
              <a:ahLst/>
              <a:cxnLst/>
              <a:rect l="l" t="t" r="r" b="b"/>
              <a:pathLst>
                <a:path w="955" h="482" extrusionOk="0">
                  <a:moveTo>
                    <a:pt x="722" y="0"/>
                  </a:moveTo>
                  <a:cubicBezTo>
                    <a:pt x="687" y="0"/>
                    <a:pt x="650" y="10"/>
                    <a:pt x="620" y="26"/>
                  </a:cubicBezTo>
                  <a:cubicBezTo>
                    <a:pt x="572" y="39"/>
                    <a:pt x="520" y="49"/>
                    <a:pt x="469" y="49"/>
                  </a:cubicBezTo>
                  <a:cubicBezTo>
                    <a:pt x="428" y="49"/>
                    <a:pt x="387" y="43"/>
                    <a:pt x="350" y="26"/>
                  </a:cubicBezTo>
                  <a:cubicBezTo>
                    <a:pt x="318" y="9"/>
                    <a:pt x="283" y="1"/>
                    <a:pt x="249" y="1"/>
                  </a:cubicBezTo>
                  <a:cubicBezTo>
                    <a:pt x="169" y="1"/>
                    <a:pt x="91" y="46"/>
                    <a:pt x="53" y="123"/>
                  </a:cubicBezTo>
                  <a:cubicBezTo>
                    <a:pt x="0" y="232"/>
                    <a:pt x="48" y="364"/>
                    <a:pt x="159" y="415"/>
                  </a:cubicBezTo>
                  <a:cubicBezTo>
                    <a:pt x="263" y="459"/>
                    <a:pt x="375" y="482"/>
                    <a:pt x="486" y="482"/>
                  </a:cubicBezTo>
                  <a:cubicBezTo>
                    <a:pt x="595" y="482"/>
                    <a:pt x="704" y="460"/>
                    <a:pt x="806" y="417"/>
                  </a:cubicBezTo>
                  <a:cubicBezTo>
                    <a:pt x="902" y="377"/>
                    <a:pt x="954" y="275"/>
                    <a:pt x="933" y="174"/>
                  </a:cubicBezTo>
                  <a:cubicBezTo>
                    <a:pt x="914" y="73"/>
                    <a:pt x="825" y="0"/>
                    <a:pt x="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5835100" y="3227725"/>
              <a:ext cx="258825" cy="368900"/>
            </a:xfrm>
            <a:custGeom>
              <a:avLst/>
              <a:gdLst/>
              <a:ahLst/>
              <a:cxnLst/>
              <a:rect l="l" t="t" r="r" b="b"/>
              <a:pathLst>
                <a:path w="10353" h="14756" extrusionOk="0">
                  <a:moveTo>
                    <a:pt x="7880" y="433"/>
                  </a:moveTo>
                  <a:cubicBezTo>
                    <a:pt x="8079" y="433"/>
                    <a:pt x="8240" y="595"/>
                    <a:pt x="8240" y="794"/>
                  </a:cubicBezTo>
                  <a:lnTo>
                    <a:pt x="8240" y="1364"/>
                  </a:lnTo>
                  <a:lnTo>
                    <a:pt x="4185" y="1364"/>
                  </a:lnTo>
                  <a:cubicBezTo>
                    <a:pt x="4066" y="1364"/>
                    <a:pt x="3969" y="1461"/>
                    <a:pt x="3969" y="1581"/>
                  </a:cubicBezTo>
                  <a:cubicBezTo>
                    <a:pt x="3969" y="1700"/>
                    <a:pt x="4066" y="1797"/>
                    <a:pt x="4185" y="1797"/>
                  </a:cubicBezTo>
                  <a:lnTo>
                    <a:pt x="8079" y="1797"/>
                  </a:lnTo>
                  <a:lnTo>
                    <a:pt x="6514" y="4460"/>
                  </a:lnTo>
                  <a:lnTo>
                    <a:pt x="598" y="4460"/>
                  </a:lnTo>
                  <a:lnTo>
                    <a:pt x="2161" y="1797"/>
                  </a:lnTo>
                  <a:lnTo>
                    <a:pt x="3319" y="1797"/>
                  </a:lnTo>
                  <a:cubicBezTo>
                    <a:pt x="3436" y="1794"/>
                    <a:pt x="3529" y="1697"/>
                    <a:pt x="3529" y="1581"/>
                  </a:cubicBezTo>
                  <a:cubicBezTo>
                    <a:pt x="3529" y="1463"/>
                    <a:pt x="3436" y="1368"/>
                    <a:pt x="3319" y="1364"/>
                  </a:cubicBezTo>
                  <a:lnTo>
                    <a:pt x="2253" y="1364"/>
                  </a:lnTo>
                  <a:lnTo>
                    <a:pt x="2253" y="794"/>
                  </a:lnTo>
                  <a:cubicBezTo>
                    <a:pt x="2253" y="595"/>
                    <a:pt x="2414" y="433"/>
                    <a:pt x="2614" y="433"/>
                  </a:cubicBezTo>
                  <a:close/>
                  <a:moveTo>
                    <a:pt x="6422" y="4894"/>
                  </a:moveTo>
                  <a:lnTo>
                    <a:pt x="6422" y="7060"/>
                  </a:lnTo>
                  <a:lnTo>
                    <a:pt x="436" y="7060"/>
                  </a:lnTo>
                  <a:lnTo>
                    <a:pt x="436" y="4894"/>
                  </a:lnTo>
                  <a:close/>
                  <a:moveTo>
                    <a:pt x="8448" y="2021"/>
                  </a:moveTo>
                  <a:lnTo>
                    <a:pt x="9772" y="4462"/>
                  </a:lnTo>
                  <a:lnTo>
                    <a:pt x="8820" y="4462"/>
                  </a:lnTo>
                  <a:cubicBezTo>
                    <a:pt x="8817" y="4462"/>
                    <a:pt x="8814" y="4461"/>
                    <a:pt x="8812" y="4461"/>
                  </a:cubicBezTo>
                  <a:cubicBezTo>
                    <a:pt x="8694" y="4461"/>
                    <a:pt x="8597" y="4558"/>
                    <a:pt x="8597" y="4678"/>
                  </a:cubicBezTo>
                  <a:cubicBezTo>
                    <a:pt x="8597" y="4798"/>
                    <a:pt x="8696" y="4894"/>
                    <a:pt x="8814" y="4894"/>
                  </a:cubicBezTo>
                  <a:cubicBezTo>
                    <a:pt x="8816" y="4894"/>
                    <a:pt x="8818" y="4894"/>
                    <a:pt x="8820" y="4894"/>
                  </a:cubicBezTo>
                  <a:lnTo>
                    <a:pt x="9920" y="4894"/>
                  </a:lnTo>
                  <a:lnTo>
                    <a:pt x="9920" y="7060"/>
                  </a:lnTo>
                  <a:lnTo>
                    <a:pt x="6855" y="7060"/>
                  </a:lnTo>
                  <a:lnTo>
                    <a:pt x="6855" y="4894"/>
                  </a:lnTo>
                  <a:lnTo>
                    <a:pt x="7955" y="4894"/>
                  </a:lnTo>
                  <a:cubicBezTo>
                    <a:pt x="7957" y="4894"/>
                    <a:pt x="7959" y="4894"/>
                    <a:pt x="7961" y="4894"/>
                  </a:cubicBezTo>
                  <a:cubicBezTo>
                    <a:pt x="8079" y="4894"/>
                    <a:pt x="8178" y="4798"/>
                    <a:pt x="8178" y="4678"/>
                  </a:cubicBezTo>
                  <a:cubicBezTo>
                    <a:pt x="8178" y="4558"/>
                    <a:pt x="8081" y="4461"/>
                    <a:pt x="7963" y="4461"/>
                  </a:cubicBezTo>
                  <a:cubicBezTo>
                    <a:pt x="7961" y="4461"/>
                    <a:pt x="7958" y="4462"/>
                    <a:pt x="7955" y="4462"/>
                  </a:cubicBezTo>
                  <a:lnTo>
                    <a:pt x="7017" y="4462"/>
                  </a:lnTo>
                  <a:lnTo>
                    <a:pt x="8448" y="2021"/>
                  </a:lnTo>
                  <a:close/>
                  <a:moveTo>
                    <a:pt x="9920" y="7492"/>
                  </a:moveTo>
                  <a:lnTo>
                    <a:pt x="9920" y="11324"/>
                  </a:lnTo>
                  <a:lnTo>
                    <a:pt x="6855" y="11324"/>
                  </a:lnTo>
                  <a:lnTo>
                    <a:pt x="6855" y="7492"/>
                  </a:lnTo>
                  <a:close/>
                  <a:moveTo>
                    <a:pt x="6422" y="7492"/>
                  </a:moveTo>
                  <a:lnTo>
                    <a:pt x="6422" y="11324"/>
                  </a:lnTo>
                  <a:lnTo>
                    <a:pt x="5351" y="11324"/>
                  </a:lnTo>
                  <a:cubicBezTo>
                    <a:pt x="5231" y="11324"/>
                    <a:pt x="5134" y="11421"/>
                    <a:pt x="5134" y="11540"/>
                  </a:cubicBezTo>
                  <a:cubicBezTo>
                    <a:pt x="5134" y="11661"/>
                    <a:pt x="5231" y="11758"/>
                    <a:pt x="5351" y="11758"/>
                  </a:cubicBezTo>
                  <a:lnTo>
                    <a:pt x="6422" y="11758"/>
                  </a:lnTo>
                  <a:lnTo>
                    <a:pt x="6422" y="14321"/>
                  </a:lnTo>
                  <a:lnTo>
                    <a:pt x="797" y="14321"/>
                  </a:lnTo>
                  <a:cubicBezTo>
                    <a:pt x="598" y="14321"/>
                    <a:pt x="436" y="14160"/>
                    <a:pt x="436" y="13962"/>
                  </a:cubicBezTo>
                  <a:lnTo>
                    <a:pt x="436" y="11758"/>
                  </a:lnTo>
                  <a:lnTo>
                    <a:pt x="4486" y="11758"/>
                  </a:lnTo>
                  <a:cubicBezTo>
                    <a:pt x="4488" y="11758"/>
                    <a:pt x="4489" y="11758"/>
                    <a:pt x="4491" y="11758"/>
                  </a:cubicBezTo>
                  <a:cubicBezTo>
                    <a:pt x="4610" y="11758"/>
                    <a:pt x="4708" y="11661"/>
                    <a:pt x="4708" y="11540"/>
                  </a:cubicBezTo>
                  <a:cubicBezTo>
                    <a:pt x="4708" y="11420"/>
                    <a:pt x="4610" y="11324"/>
                    <a:pt x="4491" y="11324"/>
                  </a:cubicBezTo>
                  <a:cubicBezTo>
                    <a:pt x="4490" y="11324"/>
                    <a:pt x="4488" y="11324"/>
                    <a:pt x="4486" y="11324"/>
                  </a:cubicBezTo>
                  <a:lnTo>
                    <a:pt x="436" y="11324"/>
                  </a:lnTo>
                  <a:lnTo>
                    <a:pt x="436" y="7492"/>
                  </a:lnTo>
                  <a:close/>
                  <a:moveTo>
                    <a:pt x="9920" y="11758"/>
                  </a:moveTo>
                  <a:lnTo>
                    <a:pt x="9920" y="13963"/>
                  </a:lnTo>
                  <a:cubicBezTo>
                    <a:pt x="9919" y="14160"/>
                    <a:pt x="9758" y="14321"/>
                    <a:pt x="9559" y="14323"/>
                  </a:cubicBezTo>
                  <a:lnTo>
                    <a:pt x="6855" y="14323"/>
                  </a:lnTo>
                  <a:lnTo>
                    <a:pt x="6855" y="11758"/>
                  </a:lnTo>
                  <a:close/>
                  <a:moveTo>
                    <a:pt x="2613" y="0"/>
                  </a:moveTo>
                  <a:cubicBezTo>
                    <a:pt x="2175" y="0"/>
                    <a:pt x="1819" y="355"/>
                    <a:pt x="1819" y="794"/>
                  </a:cubicBezTo>
                  <a:lnTo>
                    <a:pt x="1819" y="1522"/>
                  </a:lnTo>
                  <a:lnTo>
                    <a:pt x="31" y="4568"/>
                  </a:lnTo>
                  <a:cubicBezTo>
                    <a:pt x="12" y="4602"/>
                    <a:pt x="0" y="4638"/>
                    <a:pt x="0" y="4678"/>
                  </a:cubicBezTo>
                  <a:lnTo>
                    <a:pt x="0" y="13962"/>
                  </a:lnTo>
                  <a:cubicBezTo>
                    <a:pt x="2" y="14399"/>
                    <a:pt x="357" y="14753"/>
                    <a:pt x="794" y="14755"/>
                  </a:cubicBezTo>
                  <a:lnTo>
                    <a:pt x="9558" y="14755"/>
                  </a:lnTo>
                  <a:cubicBezTo>
                    <a:pt x="9997" y="14755"/>
                    <a:pt x="10351" y="14399"/>
                    <a:pt x="10351" y="13962"/>
                  </a:cubicBezTo>
                  <a:lnTo>
                    <a:pt x="10351" y="4678"/>
                  </a:lnTo>
                  <a:cubicBezTo>
                    <a:pt x="10351" y="4670"/>
                    <a:pt x="10351" y="4662"/>
                    <a:pt x="10350" y="4654"/>
                  </a:cubicBezTo>
                  <a:lnTo>
                    <a:pt x="10353" y="4654"/>
                  </a:lnTo>
                  <a:cubicBezTo>
                    <a:pt x="10350" y="4625"/>
                    <a:pt x="10340" y="4598"/>
                    <a:pt x="10327" y="4573"/>
                  </a:cubicBezTo>
                  <a:lnTo>
                    <a:pt x="8672" y="1525"/>
                  </a:lnTo>
                  <a:lnTo>
                    <a:pt x="8672" y="794"/>
                  </a:lnTo>
                  <a:cubicBezTo>
                    <a:pt x="8672" y="355"/>
                    <a:pt x="8316" y="0"/>
                    <a:pt x="7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7"/>
          <p:cNvGrpSpPr/>
          <p:nvPr/>
        </p:nvGrpSpPr>
        <p:grpSpPr>
          <a:xfrm>
            <a:off x="3740082" y="1967422"/>
            <a:ext cx="267213" cy="559213"/>
            <a:chOff x="3414750" y="3828350"/>
            <a:chExt cx="176250" cy="368850"/>
          </a:xfrm>
        </p:grpSpPr>
        <p:sp>
          <p:nvSpPr>
            <p:cNvPr id="635" name="Google Shape;635;p47"/>
            <p:cNvSpPr/>
            <p:nvPr/>
          </p:nvSpPr>
          <p:spPr>
            <a:xfrm>
              <a:off x="3414750" y="3828350"/>
              <a:ext cx="176250" cy="368850"/>
            </a:xfrm>
            <a:custGeom>
              <a:avLst/>
              <a:gdLst/>
              <a:ahLst/>
              <a:cxnLst/>
              <a:rect l="l" t="t" r="r" b="b"/>
              <a:pathLst>
                <a:path w="7050" h="14754" extrusionOk="0">
                  <a:moveTo>
                    <a:pt x="5989" y="2319"/>
                  </a:moveTo>
                  <a:lnTo>
                    <a:pt x="5989" y="4668"/>
                  </a:lnTo>
                  <a:lnTo>
                    <a:pt x="5041" y="4668"/>
                  </a:lnTo>
                  <a:cubicBezTo>
                    <a:pt x="4923" y="4671"/>
                    <a:pt x="4831" y="4766"/>
                    <a:pt x="4831" y="4884"/>
                  </a:cubicBezTo>
                  <a:cubicBezTo>
                    <a:pt x="4831" y="5002"/>
                    <a:pt x="4923" y="5097"/>
                    <a:pt x="5041" y="5100"/>
                  </a:cubicBezTo>
                  <a:lnTo>
                    <a:pt x="5989" y="5100"/>
                  </a:lnTo>
                  <a:lnTo>
                    <a:pt x="5989" y="9652"/>
                  </a:lnTo>
                  <a:lnTo>
                    <a:pt x="2616" y="9652"/>
                  </a:lnTo>
                  <a:cubicBezTo>
                    <a:pt x="2614" y="9652"/>
                    <a:pt x="2613" y="9652"/>
                    <a:pt x="2611" y="9652"/>
                  </a:cubicBezTo>
                  <a:cubicBezTo>
                    <a:pt x="2491" y="9652"/>
                    <a:pt x="2392" y="9749"/>
                    <a:pt x="2392" y="9870"/>
                  </a:cubicBezTo>
                  <a:cubicBezTo>
                    <a:pt x="2392" y="9990"/>
                    <a:pt x="2491" y="10086"/>
                    <a:pt x="2611" y="10086"/>
                  </a:cubicBezTo>
                  <a:cubicBezTo>
                    <a:pt x="2613" y="10086"/>
                    <a:pt x="2614" y="10086"/>
                    <a:pt x="2616" y="10086"/>
                  </a:cubicBezTo>
                  <a:lnTo>
                    <a:pt x="5989" y="10086"/>
                  </a:lnTo>
                  <a:lnTo>
                    <a:pt x="5989" y="12435"/>
                  </a:lnTo>
                  <a:lnTo>
                    <a:pt x="1061" y="12435"/>
                  </a:lnTo>
                  <a:lnTo>
                    <a:pt x="1061" y="10086"/>
                  </a:lnTo>
                  <a:lnTo>
                    <a:pt x="1750" y="10086"/>
                  </a:lnTo>
                  <a:cubicBezTo>
                    <a:pt x="1752" y="10086"/>
                    <a:pt x="1754" y="10086"/>
                    <a:pt x="1756" y="10086"/>
                  </a:cubicBezTo>
                  <a:cubicBezTo>
                    <a:pt x="1874" y="10086"/>
                    <a:pt x="1972" y="9990"/>
                    <a:pt x="1972" y="9870"/>
                  </a:cubicBezTo>
                  <a:cubicBezTo>
                    <a:pt x="1972" y="9750"/>
                    <a:pt x="1875" y="9654"/>
                    <a:pt x="1758" y="9654"/>
                  </a:cubicBezTo>
                  <a:cubicBezTo>
                    <a:pt x="1755" y="9654"/>
                    <a:pt x="1753" y="9654"/>
                    <a:pt x="1750" y="9654"/>
                  </a:cubicBezTo>
                  <a:lnTo>
                    <a:pt x="1061" y="9654"/>
                  </a:lnTo>
                  <a:lnTo>
                    <a:pt x="1061" y="5100"/>
                  </a:lnTo>
                  <a:lnTo>
                    <a:pt x="4175" y="5100"/>
                  </a:lnTo>
                  <a:cubicBezTo>
                    <a:pt x="4292" y="5097"/>
                    <a:pt x="4384" y="5002"/>
                    <a:pt x="4384" y="4884"/>
                  </a:cubicBezTo>
                  <a:cubicBezTo>
                    <a:pt x="4384" y="4766"/>
                    <a:pt x="4292" y="4671"/>
                    <a:pt x="4175" y="4668"/>
                  </a:cubicBezTo>
                  <a:lnTo>
                    <a:pt x="1061" y="4668"/>
                  </a:lnTo>
                  <a:lnTo>
                    <a:pt x="1061" y="2319"/>
                  </a:lnTo>
                  <a:close/>
                  <a:moveTo>
                    <a:pt x="6052" y="12867"/>
                  </a:moveTo>
                  <a:lnTo>
                    <a:pt x="6501" y="14152"/>
                  </a:lnTo>
                  <a:lnTo>
                    <a:pt x="5835" y="13875"/>
                  </a:lnTo>
                  <a:cubicBezTo>
                    <a:pt x="5807" y="13864"/>
                    <a:pt x="5779" y="13858"/>
                    <a:pt x="5751" y="13858"/>
                  </a:cubicBezTo>
                  <a:cubicBezTo>
                    <a:pt x="5723" y="13858"/>
                    <a:pt x="5695" y="13864"/>
                    <a:pt x="5668" y="13875"/>
                  </a:cubicBezTo>
                  <a:lnTo>
                    <a:pt x="4639" y="14303"/>
                  </a:lnTo>
                  <a:lnTo>
                    <a:pt x="3609" y="13875"/>
                  </a:lnTo>
                  <a:cubicBezTo>
                    <a:pt x="3582" y="13864"/>
                    <a:pt x="3553" y="13858"/>
                    <a:pt x="3525" y="13858"/>
                  </a:cubicBezTo>
                  <a:cubicBezTo>
                    <a:pt x="3497" y="13858"/>
                    <a:pt x="3469" y="13864"/>
                    <a:pt x="3442" y="13875"/>
                  </a:cubicBezTo>
                  <a:lnTo>
                    <a:pt x="2411" y="14303"/>
                  </a:lnTo>
                  <a:lnTo>
                    <a:pt x="1383" y="13875"/>
                  </a:lnTo>
                  <a:cubicBezTo>
                    <a:pt x="1356" y="13864"/>
                    <a:pt x="1327" y="13858"/>
                    <a:pt x="1299" y="13858"/>
                  </a:cubicBezTo>
                  <a:cubicBezTo>
                    <a:pt x="1271" y="13858"/>
                    <a:pt x="1243" y="13864"/>
                    <a:pt x="1216" y="13875"/>
                  </a:cubicBezTo>
                  <a:lnTo>
                    <a:pt x="551" y="14152"/>
                  </a:lnTo>
                  <a:lnTo>
                    <a:pt x="999" y="12867"/>
                  </a:lnTo>
                  <a:lnTo>
                    <a:pt x="2195" y="12867"/>
                  </a:lnTo>
                  <a:lnTo>
                    <a:pt x="2195" y="13330"/>
                  </a:lnTo>
                  <a:cubicBezTo>
                    <a:pt x="2200" y="13447"/>
                    <a:pt x="2295" y="13540"/>
                    <a:pt x="2413" y="13540"/>
                  </a:cubicBezTo>
                  <a:cubicBezTo>
                    <a:pt x="2529" y="13540"/>
                    <a:pt x="2626" y="13447"/>
                    <a:pt x="2629" y="13330"/>
                  </a:cubicBezTo>
                  <a:lnTo>
                    <a:pt x="2629" y="12867"/>
                  </a:lnTo>
                  <a:lnTo>
                    <a:pt x="3308" y="12867"/>
                  </a:lnTo>
                  <a:lnTo>
                    <a:pt x="3308" y="13330"/>
                  </a:lnTo>
                  <a:cubicBezTo>
                    <a:pt x="3313" y="13447"/>
                    <a:pt x="3408" y="13540"/>
                    <a:pt x="3526" y="13540"/>
                  </a:cubicBezTo>
                  <a:cubicBezTo>
                    <a:pt x="3642" y="13540"/>
                    <a:pt x="3739" y="13447"/>
                    <a:pt x="3742" y="13330"/>
                  </a:cubicBezTo>
                  <a:lnTo>
                    <a:pt x="3742" y="12867"/>
                  </a:lnTo>
                  <a:lnTo>
                    <a:pt x="4421" y="12867"/>
                  </a:lnTo>
                  <a:lnTo>
                    <a:pt x="4421" y="13330"/>
                  </a:lnTo>
                  <a:cubicBezTo>
                    <a:pt x="4421" y="13449"/>
                    <a:pt x="4518" y="13546"/>
                    <a:pt x="4639" y="13546"/>
                  </a:cubicBezTo>
                  <a:cubicBezTo>
                    <a:pt x="4758" y="13546"/>
                    <a:pt x="4855" y="13449"/>
                    <a:pt x="4855" y="13330"/>
                  </a:cubicBezTo>
                  <a:lnTo>
                    <a:pt x="4855" y="12867"/>
                  </a:lnTo>
                  <a:close/>
                  <a:moveTo>
                    <a:pt x="2412" y="0"/>
                  </a:moveTo>
                  <a:cubicBezTo>
                    <a:pt x="2384" y="0"/>
                    <a:pt x="2356" y="6"/>
                    <a:pt x="2329" y="17"/>
                  </a:cubicBezTo>
                  <a:lnTo>
                    <a:pt x="1298" y="445"/>
                  </a:lnTo>
                  <a:lnTo>
                    <a:pt x="564" y="139"/>
                  </a:lnTo>
                  <a:cubicBezTo>
                    <a:pt x="517" y="119"/>
                    <a:pt x="469" y="110"/>
                    <a:pt x="423" y="110"/>
                  </a:cubicBezTo>
                  <a:cubicBezTo>
                    <a:pt x="192" y="110"/>
                    <a:pt x="2" y="344"/>
                    <a:pt x="87" y="589"/>
                  </a:cubicBezTo>
                  <a:lnTo>
                    <a:pt x="206" y="928"/>
                  </a:lnTo>
                  <a:cubicBezTo>
                    <a:pt x="237" y="1017"/>
                    <a:pt x="321" y="1074"/>
                    <a:pt x="410" y="1074"/>
                  </a:cubicBezTo>
                  <a:cubicBezTo>
                    <a:pt x="434" y="1074"/>
                    <a:pt x="458" y="1070"/>
                    <a:pt x="481" y="1062"/>
                  </a:cubicBezTo>
                  <a:cubicBezTo>
                    <a:pt x="594" y="1022"/>
                    <a:pt x="654" y="899"/>
                    <a:pt x="615" y="787"/>
                  </a:cubicBezTo>
                  <a:lnTo>
                    <a:pt x="551" y="602"/>
                  </a:lnTo>
                  <a:lnTo>
                    <a:pt x="1216" y="879"/>
                  </a:lnTo>
                  <a:cubicBezTo>
                    <a:pt x="1243" y="890"/>
                    <a:pt x="1271" y="895"/>
                    <a:pt x="1300" y="895"/>
                  </a:cubicBezTo>
                  <a:cubicBezTo>
                    <a:pt x="1328" y="895"/>
                    <a:pt x="1356" y="890"/>
                    <a:pt x="1383" y="879"/>
                  </a:cubicBezTo>
                  <a:lnTo>
                    <a:pt x="2413" y="451"/>
                  </a:lnTo>
                  <a:lnTo>
                    <a:pt x="3442" y="879"/>
                  </a:lnTo>
                  <a:cubicBezTo>
                    <a:pt x="3469" y="890"/>
                    <a:pt x="3497" y="895"/>
                    <a:pt x="3526" y="895"/>
                  </a:cubicBezTo>
                  <a:cubicBezTo>
                    <a:pt x="3554" y="895"/>
                    <a:pt x="3582" y="890"/>
                    <a:pt x="3609" y="879"/>
                  </a:cubicBezTo>
                  <a:lnTo>
                    <a:pt x="4639" y="451"/>
                  </a:lnTo>
                  <a:lnTo>
                    <a:pt x="5669" y="879"/>
                  </a:lnTo>
                  <a:cubicBezTo>
                    <a:pt x="5695" y="890"/>
                    <a:pt x="5724" y="895"/>
                    <a:pt x="5752" y="895"/>
                  </a:cubicBezTo>
                  <a:cubicBezTo>
                    <a:pt x="5780" y="895"/>
                    <a:pt x="5808" y="890"/>
                    <a:pt x="5835" y="879"/>
                  </a:cubicBezTo>
                  <a:lnTo>
                    <a:pt x="6501" y="602"/>
                  </a:lnTo>
                  <a:lnTo>
                    <a:pt x="6052" y="1887"/>
                  </a:lnTo>
                  <a:lnTo>
                    <a:pt x="4855" y="1887"/>
                  </a:lnTo>
                  <a:lnTo>
                    <a:pt x="4855" y="1424"/>
                  </a:lnTo>
                  <a:cubicBezTo>
                    <a:pt x="4855" y="1305"/>
                    <a:pt x="4758" y="1208"/>
                    <a:pt x="4639" y="1208"/>
                  </a:cubicBezTo>
                  <a:cubicBezTo>
                    <a:pt x="4520" y="1208"/>
                    <a:pt x="4423" y="1305"/>
                    <a:pt x="4423" y="1424"/>
                  </a:cubicBezTo>
                  <a:lnTo>
                    <a:pt x="4423" y="1887"/>
                  </a:lnTo>
                  <a:lnTo>
                    <a:pt x="3742" y="1887"/>
                  </a:lnTo>
                  <a:lnTo>
                    <a:pt x="3742" y="1424"/>
                  </a:lnTo>
                  <a:cubicBezTo>
                    <a:pt x="3742" y="1305"/>
                    <a:pt x="3645" y="1208"/>
                    <a:pt x="3526" y="1208"/>
                  </a:cubicBezTo>
                  <a:cubicBezTo>
                    <a:pt x="3407" y="1208"/>
                    <a:pt x="3310" y="1305"/>
                    <a:pt x="3310" y="1424"/>
                  </a:cubicBezTo>
                  <a:lnTo>
                    <a:pt x="3310" y="1887"/>
                  </a:lnTo>
                  <a:lnTo>
                    <a:pt x="2629" y="1887"/>
                  </a:lnTo>
                  <a:lnTo>
                    <a:pt x="2629" y="1424"/>
                  </a:lnTo>
                  <a:cubicBezTo>
                    <a:pt x="2632" y="1302"/>
                    <a:pt x="2535" y="1202"/>
                    <a:pt x="2413" y="1202"/>
                  </a:cubicBezTo>
                  <a:cubicBezTo>
                    <a:pt x="2290" y="1202"/>
                    <a:pt x="2192" y="1302"/>
                    <a:pt x="2197" y="1424"/>
                  </a:cubicBezTo>
                  <a:lnTo>
                    <a:pt x="2197" y="1887"/>
                  </a:lnTo>
                  <a:lnTo>
                    <a:pt x="999" y="1887"/>
                  </a:lnTo>
                  <a:lnTo>
                    <a:pt x="899" y="1604"/>
                  </a:lnTo>
                  <a:cubicBezTo>
                    <a:pt x="870" y="1512"/>
                    <a:pt x="785" y="1453"/>
                    <a:pt x="694" y="1453"/>
                  </a:cubicBezTo>
                  <a:cubicBezTo>
                    <a:pt x="671" y="1453"/>
                    <a:pt x="646" y="1457"/>
                    <a:pt x="623" y="1465"/>
                  </a:cubicBezTo>
                  <a:cubicBezTo>
                    <a:pt x="507" y="1505"/>
                    <a:pt x="448" y="1632"/>
                    <a:pt x="491" y="1747"/>
                  </a:cubicBezTo>
                  <a:lnTo>
                    <a:pt x="627" y="2140"/>
                  </a:lnTo>
                  <a:lnTo>
                    <a:pt x="627" y="12614"/>
                  </a:lnTo>
                  <a:lnTo>
                    <a:pt x="87" y="14166"/>
                  </a:lnTo>
                  <a:cubicBezTo>
                    <a:pt x="0" y="14410"/>
                    <a:pt x="191" y="14643"/>
                    <a:pt x="423" y="14643"/>
                  </a:cubicBezTo>
                  <a:cubicBezTo>
                    <a:pt x="469" y="14643"/>
                    <a:pt x="517" y="14634"/>
                    <a:pt x="564" y="14614"/>
                  </a:cubicBezTo>
                  <a:lnTo>
                    <a:pt x="1298" y="14309"/>
                  </a:lnTo>
                  <a:lnTo>
                    <a:pt x="2329" y="14738"/>
                  </a:lnTo>
                  <a:cubicBezTo>
                    <a:pt x="2356" y="14749"/>
                    <a:pt x="2384" y="14754"/>
                    <a:pt x="2412" y="14754"/>
                  </a:cubicBezTo>
                  <a:cubicBezTo>
                    <a:pt x="2440" y="14754"/>
                    <a:pt x="2469" y="14749"/>
                    <a:pt x="2496" y="14738"/>
                  </a:cubicBezTo>
                  <a:lnTo>
                    <a:pt x="3524" y="14309"/>
                  </a:lnTo>
                  <a:lnTo>
                    <a:pt x="4555" y="14738"/>
                  </a:lnTo>
                  <a:cubicBezTo>
                    <a:pt x="4582" y="14749"/>
                    <a:pt x="4610" y="14754"/>
                    <a:pt x="4638" y="14754"/>
                  </a:cubicBezTo>
                  <a:cubicBezTo>
                    <a:pt x="4666" y="14754"/>
                    <a:pt x="4695" y="14749"/>
                    <a:pt x="4722" y="14738"/>
                  </a:cubicBezTo>
                  <a:lnTo>
                    <a:pt x="5752" y="14309"/>
                  </a:lnTo>
                  <a:lnTo>
                    <a:pt x="6486" y="14614"/>
                  </a:lnTo>
                  <a:cubicBezTo>
                    <a:pt x="6534" y="14634"/>
                    <a:pt x="6581" y="14643"/>
                    <a:pt x="6627" y="14643"/>
                  </a:cubicBezTo>
                  <a:cubicBezTo>
                    <a:pt x="6859" y="14643"/>
                    <a:pt x="7050" y="14410"/>
                    <a:pt x="6963" y="14166"/>
                  </a:cubicBezTo>
                  <a:lnTo>
                    <a:pt x="6423" y="12614"/>
                  </a:lnTo>
                  <a:lnTo>
                    <a:pt x="6423" y="2140"/>
                  </a:lnTo>
                  <a:lnTo>
                    <a:pt x="6963" y="589"/>
                  </a:lnTo>
                  <a:cubicBezTo>
                    <a:pt x="7050" y="344"/>
                    <a:pt x="6859" y="110"/>
                    <a:pt x="6627" y="110"/>
                  </a:cubicBezTo>
                  <a:cubicBezTo>
                    <a:pt x="6581" y="110"/>
                    <a:pt x="6534" y="119"/>
                    <a:pt x="6486" y="139"/>
                  </a:cubicBezTo>
                  <a:lnTo>
                    <a:pt x="5752" y="445"/>
                  </a:lnTo>
                  <a:lnTo>
                    <a:pt x="4722" y="17"/>
                  </a:lnTo>
                  <a:cubicBezTo>
                    <a:pt x="4695" y="6"/>
                    <a:pt x="4666" y="0"/>
                    <a:pt x="4638" y="0"/>
                  </a:cubicBezTo>
                  <a:cubicBezTo>
                    <a:pt x="4610" y="0"/>
                    <a:pt x="4582" y="6"/>
                    <a:pt x="4555" y="17"/>
                  </a:cubicBezTo>
                  <a:lnTo>
                    <a:pt x="3526" y="445"/>
                  </a:lnTo>
                  <a:lnTo>
                    <a:pt x="2496" y="17"/>
                  </a:lnTo>
                  <a:cubicBezTo>
                    <a:pt x="2469" y="6"/>
                    <a:pt x="2440" y="0"/>
                    <a:pt x="2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3484800" y="3978750"/>
              <a:ext cx="36125" cy="68275"/>
            </a:xfrm>
            <a:custGeom>
              <a:avLst/>
              <a:gdLst/>
              <a:ahLst/>
              <a:cxnLst/>
              <a:rect l="l" t="t" r="r" b="b"/>
              <a:pathLst>
                <a:path w="1445" h="2731" extrusionOk="0">
                  <a:moveTo>
                    <a:pt x="998" y="1"/>
                  </a:moveTo>
                  <a:cubicBezTo>
                    <a:pt x="928" y="1"/>
                    <a:pt x="859" y="35"/>
                    <a:pt x="818" y="97"/>
                  </a:cubicBezTo>
                  <a:lnTo>
                    <a:pt x="89" y="1245"/>
                  </a:lnTo>
                  <a:cubicBezTo>
                    <a:pt x="0" y="1390"/>
                    <a:pt x="104" y="1574"/>
                    <a:pt x="272" y="1577"/>
                  </a:cubicBezTo>
                  <a:lnTo>
                    <a:pt x="778" y="1577"/>
                  </a:lnTo>
                  <a:lnTo>
                    <a:pt x="261" y="2393"/>
                  </a:lnTo>
                  <a:cubicBezTo>
                    <a:pt x="193" y="2493"/>
                    <a:pt x="221" y="2631"/>
                    <a:pt x="325" y="2696"/>
                  </a:cubicBezTo>
                  <a:cubicBezTo>
                    <a:pt x="361" y="2719"/>
                    <a:pt x="402" y="2730"/>
                    <a:pt x="441" y="2730"/>
                  </a:cubicBezTo>
                  <a:cubicBezTo>
                    <a:pt x="515" y="2730"/>
                    <a:pt x="587" y="2693"/>
                    <a:pt x="627" y="2625"/>
                  </a:cubicBezTo>
                  <a:lnTo>
                    <a:pt x="1357" y="1477"/>
                  </a:lnTo>
                  <a:cubicBezTo>
                    <a:pt x="1444" y="1332"/>
                    <a:pt x="1342" y="1148"/>
                    <a:pt x="1174" y="1145"/>
                  </a:cubicBezTo>
                  <a:lnTo>
                    <a:pt x="667" y="1145"/>
                  </a:lnTo>
                  <a:lnTo>
                    <a:pt x="1183" y="329"/>
                  </a:lnTo>
                  <a:cubicBezTo>
                    <a:pt x="1245" y="229"/>
                    <a:pt x="1214" y="98"/>
                    <a:pt x="1115" y="35"/>
                  </a:cubicBezTo>
                  <a:cubicBezTo>
                    <a:pt x="1079" y="12"/>
                    <a:pt x="1038"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7"/>
          <p:cNvGrpSpPr/>
          <p:nvPr/>
        </p:nvGrpSpPr>
        <p:grpSpPr>
          <a:xfrm>
            <a:off x="5024598" y="3243283"/>
            <a:ext cx="476624" cy="559327"/>
            <a:chOff x="5805675" y="1499800"/>
            <a:chExt cx="314375" cy="368925"/>
          </a:xfrm>
        </p:grpSpPr>
        <p:sp>
          <p:nvSpPr>
            <p:cNvPr id="638" name="Google Shape;638;p47"/>
            <p:cNvSpPr/>
            <p:nvPr/>
          </p:nvSpPr>
          <p:spPr>
            <a:xfrm>
              <a:off x="5805675" y="1603725"/>
              <a:ext cx="229500" cy="265000"/>
            </a:xfrm>
            <a:custGeom>
              <a:avLst/>
              <a:gdLst/>
              <a:ahLst/>
              <a:cxnLst/>
              <a:rect l="l" t="t" r="r" b="b"/>
              <a:pathLst>
                <a:path w="9180" h="10600" extrusionOk="0">
                  <a:moveTo>
                    <a:pt x="1429" y="1"/>
                  </a:moveTo>
                  <a:cubicBezTo>
                    <a:pt x="1306" y="1"/>
                    <a:pt x="1209" y="103"/>
                    <a:pt x="1212" y="225"/>
                  </a:cubicBezTo>
                  <a:lnTo>
                    <a:pt x="1212" y="4481"/>
                  </a:lnTo>
                  <a:lnTo>
                    <a:pt x="683" y="4481"/>
                  </a:lnTo>
                  <a:cubicBezTo>
                    <a:pt x="222" y="4481"/>
                    <a:pt x="1" y="5047"/>
                    <a:pt x="341" y="5359"/>
                  </a:cubicBezTo>
                  <a:lnTo>
                    <a:pt x="5817" y="10388"/>
                  </a:lnTo>
                  <a:cubicBezTo>
                    <a:pt x="5969" y="10529"/>
                    <a:pt x="6162" y="10599"/>
                    <a:pt x="6355" y="10599"/>
                  </a:cubicBezTo>
                  <a:cubicBezTo>
                    <a:pt x="6548" y="10599"/>
                    <a:pt x="6741" y="10529"/>
                    <a:pt x="6892" y="10388"/>
                  </a:cubicBezTo>
                  <a:lnTo>
                    <a:pt x="9092" y="8369"/>
                  </a:lnTo>
                  <a:cubicBezTo>
                    <a:pt x="9177" y="8286"/>
                    <a:pt x="9180" y="8152"/>
                    <a:pt x="9100" y="8067"/>
                  </a:cubicBezTo>
                  <a:cubicBezTo>
                    <a:pt x="9057" y="8020"/>
                    <a:pt x="8999" y="7997"/>
                    <a:pt x="8940" y="7997"/>
                  </a:cubicBezTo>
                  <a:cubicBezTo>
                    <a:pt x="8890" y="7997"/>
                    <a:pt x="8840" y="8014"/>
                    <a:pt x="8800" y="8049"/>
                  </a:cubicBezTo>
                  <a:lnTo>
                    <a:pt x="6599" y="10068"/>
                  </a:lnTo>
                  <a:cubicBezTo>
                    <a:pt x="6531" y="10133"/>
                    <a:pt x="6443" y="10165"/>
                    <a:pt x="6355" y="10165"/>
                  </a:cubicBezTo>
                  <a:cubicBezTo>
                    <a:pt x="6267" y="10165"/>
                    <a:pt x="6179" y="10133"/>
                    <a:pt x="6109" y="10068"/>
                  </a:cubicBezTo>
                  <a:lnTo>
                    <a:pt x="634" y="5041"/>
                  </a:lnTo>
                  <a:cubicBezTo>
                    <a:pt x="586" y="4995"/>
                    <a:pt x="618" y="4915"/>
                    <a:pt x="683" y="4914"/>
                  </a:cubicBezTo>
                  <a:lnTo>
                    <a:pt x="1429" y="4914"/>
                  </a:lnTo>
                  <a:cubicBezTo>
                    <a:pt x="1549" y="4914"/>
                    <a:pt x="1646" y="4817"/>
                    <a:pt x="1645" y="4697"/>
                  </a:cubicBezTo>
                  <a:lnTo>
                    <a:pt x="1645" y="225"/>
                  </a:lnTo>
                  <a:cubicBezTo>
                    <a:pt x="1650" y="103"/>
                    <a:pt x="1551" y="1"/>
                    <a:pt x="1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5835975" y="1499800"/>
              <a:ext cx="284075" cy="299925"/>
            </a:xfrm>
            <a:custGeom>
              <a:avLst/>
              <a:gdLst/>
              <a:ahLst/>
              <a:cxnLst/>
              <a:rect l="l" t="t" r="r" b="b"/>
              <a:pathLst>
                <a:path w="11363" h="11997" extrusionOk="0">
                  <a:moveTo>
                    <a:pt x="795" y="0"/>
                  </a:moveTo>
                  <a:cubicBezTo>
                    <a:pt x="357" y="0"/>
                    <a:pt x="0" y="356"/>
                    <a:pt x="0" y="795"/>
                  </a:cubicBezTo>
                  <a:lnTo>
                    <a:pt x="0" y="3514"/>
                  </a:lnTo>
                  <a:cubicBezTo>
                    <a:pt x="4" y="3631"/>
                    <a:pt x="101" y="3724"/>
                    <a:pt x="217" y="3724"/>
                  </a:cubicBezTo>
                  <a:cubicBezTo>
                    <a:pt x="334" y="3724"/>
                    <a:pt x="430" y="3631"/>
                    <a:pt x="434" y="3514"/>
                  </a:cubicBezTo>
                  <a:lnTo>
                    <a:pt x="434" y="795"/>
                  </a:lnTo>
                  <a:cubicBezTo>
                    <a:pt x="434" y="595"/>
                    <a:pt x="595" y="434"/>
                    <a:pt x="795" y="432"/>
                  </a:cubicBezTo>
                  <a:lnTo>
                    <a:pt x="9491" y="432"/>
                  </a:lnTo>
                  <a:cubicBezTo>
                    <a:pt x="9690" y="434"/>
                    <a:pt x="9852" y="595"/>
                    <a:pt x="9852" y="795"/>
                  </a:cubicBezTo>
                  <a:lnTo>
                    <a:pt x="9852" y="8854"/>
                  </a:lnTo>
                  <a:cubicBezTo>
                    <a:pt x="9852" y="8974"/>
                    <a:pt x="9949" y="9072"/>
                    <a:pt x="10068" y="9072"/>
                  </a:cubicBezTo>
                  <a:lnTo>
                    <a:pt x="10815" y="9072"/>
                  </a:lnTo>
                  <a:cubicBezTo>
                    <a:pt x="10881" y="9072"/>
                    <a:pt x="10912" y="9153"/>
                    <a:pt x="10863" y="9198"/>
                  </a:cubicBezTo>
                  <a:lnTo>
                    <a:pt x="8227" y="11619"/>
                  </a:lnTo>
                  <a:cubicBezTo>
                    <a:pt x="8138" y="11699"/>
                    <a:pt x="8130" y="11837"/>
                    <a:pt x="8213" y="11926"/>
                  </a:cubicBezTo>
                  <a:cubicBezTo>
                    <a:pt x="8255" y="11973"/>
                    <a:pt x="8313" y="11996"/>
                    <a:pt x="8371" y="11996"/>
                  </a:cubicBezTo>
                  <a:cubicBezTo>
                    <a:pt x="8424" y="11996"/>
                    <a:pt x="8478" y="11977"/>
                    <a:pt x="8519" y="11937"/>
                  </a:cubicBezTo>
                  <a:lnTo>
                    <a:pt x="11157" y="9518"/>
                  </a:lnTo>
                  <a:cubicBezTo>
                    <a:pt x="11311" y="9376"/>
                    <a:pt x="11362" y="9155"/>
                    <a:pt x="11286" y="8961"/>
                  </a:cubicBezTo>
                  <a:cubicBezTo>
                    <a:pt x="11211" y="8765"/>
                    <a:pt x="11024" y="8638"/>
                    <a:pt x="10815" y="8638"/>
                  </a:cubicBezTo>
                  <a:lnTo>
                    <a:pt x="10286" y="8638"/>
                  </a:lnTo>
                  <a:lnTo>
                    <a:pt x="10286" y="795"/>
                  </a:lnTo>
                  <a:cubicBezTo>
                    <a:pt x="10286" y="356"/>
                    <a:pt x="9930" y="0"/>
                    <a:pt x="9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5868600" y="1561000"/>
              <a:ext cx="191900" cy="186200"/>
            </a:xfrm>
            <a:custGeom>
              <a:avLst/>
              <a:gdLst/>
              <a:ahLst/>
              <a:cxnLst/>
              <a:rect l="l" t="t" r="r" b="b"/>
              <a:pathLst>
                <a:path w="7676" h="7448" extrusionOk="0">
                  <a:moveTo>
                    <a:pt x="3839" y="457"/>
                  </a:moveTo>
                  <a:lnTo>
                    <a:pt x="5138" y="1066"/>
                  </a:lnTo>
                  <a:lnTo>
                    <a:pt x="3839" y="1675"/>
                  </a:lnTo>
                  <a:lnTo>
                    <a:pt x="2538" y="1066"/>
                  </a:lnTo>
                  <a:lnTo>
                    <a:pt x="3839" y="457"/>
                  </a:lnTo>
                  <a:close/>
                  <a:moveTo>
                    <a:pt x="2244" y="1406"/>
                  </a:moveTo>
                  <a:lnTo>
                    <a:pt x="3621" y="2052"/>
                  </a:lnTo>
                  <a:lnTo>
                    <a:pt x="3621" y="3809"/>
                  </a:lnTo>
                  <a:lnTo>
                    <a:pt x="2244" y="3163"/>
                  </a:lnTo>
                  <a:lnTo>
                    <a:pt x="2244" y="1406"/>
                  </a:lnTo>
                  <a:close/>
                  <a:moveTo>
                    <a:pt x="2028" y="3540"/>
                  </a:moveTo>
                  <a:lnTo>
                    <a:pt x="3329" y="4149"/>
                  </a:lnTo>
                  <a:lnTo>
                    <a:pt x="2028" y="4758"/>
                  </a:lnTo>
                  <a:lnTo>
                    <a:pt x="727" y="4149"/>
                  </a:lnTo>
                  <a:lnTo>
                    <a:pt x="2028" y="3540"/>
                  </a:lnTo>
                  <a:close/>
                  <a:moveTo>
                    <a:pt x="5648" y="3540"/>
                  </a:moveTo>
                  <a:lnTo>
                    <a:pt x="6949" y="4149"/>
                  </a:lnTo>
                  <a:lnTo>
                    <a:pt x="5648" y="4758"/>
                  </a:lnTo>
                  <a:lnTo>
                    <a:pt x="4349" y="4149"/>
                  </a:lnTo>
                  <a:lnTo>
                    <a:pt x="5648" y="3540"/>
                  </a:lnTo>
                  <a:close/>
                  <a:moveTo>
                    <a:pt x="435" y="4489"/>
                  </a:moveTo>
                  <a:lnTo>
                    <a:pt x="1812" y="5135"/>
                  </a:lnTo>
                  <a:lnTo>
                    <a:pt x="1812" y="6890"/>
                  </a:lnTo>
                  <a:lnTo>
                    <a:pt x="435" y="6244"/>
                  </a:lnTo>
                  <a:lnTo>
                    <a:pt x="435" y="4489"/>
                  </a:lnTo>
                  <a:close/>
                  <a:moveTo>
                    <a:pt x="3621" y="4489"/>
                  </a:moveTo>
                  <a:lnTo>
                    <a:pt x="3621" y="6244"/>
                  </a:lnTo>
                  <a:lnTo>
                    <a:pt x="2244" y="6890"/>
                  </a:lnTo>
                  <a:lnTo>
                    <a:pt x="2244" y="5135"/>
                  </a:lnTo>
                  <a:lnTo>
                    <a:pt x="3621" y="4489"/>
                  </a:lnTo>
                  <a:close/>
                  <a:moveTo>
                    <a:pt x="4055" y="4489"/>
                  </a:moveTo>
                  <a:lnTo>
                    <a:pt x="5432" y="5133"/>
                  </a:lnTo>
                  <a:lnTo>
                    <a:pt x="5432" y="6890"/>
                  </a:lnTo>
                  <a:lnTo>
                    <a:pt x="4055" y="6244"/>
                  </a:lnTo>
                  <a:lnTo>
                    <a:pt x="4055" y="4489"/>
                  </a:lnTo>
                  <a:close/>
                  <a:moveTo>
                    <a:pt x="7243" y="4489"/>
                  </a:moveTo>
                  <a:lnTo>
                    <a:pt x="7243" y="6244"/>
                  </a:lnTo>
                  <a:lnTo>
                    <a:pt x="5866" y="6890"/>
                  </a:lnTo>
                  <a:lnTo>
                    <a:pt x="5866" y="5135"/>
                  </a:lnTo>
                  <a:lnTo>
                    <a:pt x="7243" y="4489"/>
                  </a:lnTo>
                  <a:close/>
                  <a:moveTo>
                    <a:pt x="3838" y="1"/>
                  </a:moveTo>
                  <a:cubicBezTo>
                    <a:pt x="3807" y="1"/>
                    <a:pt x="3775" y="8"/>
                    <a:pt x="3747" y="21"/>
                  </a:cubicBezTo>
                  <a:lnTo>
                    <a:pt x="1936" y="870"/>
                  </a:lnTo>
                  <a:cubicBezTo>
                    <a:pt x="1859" y="897"/>
                    <a:pt x="1810" y="989"/>
                    <a:pt x="1810" y="1066"/>
                  </a:cubicBezTo>
                  <a:lnTo>
                    <a:pt x="1810" y="3163"/>
                  </a:lnTo>
                  <a:lnTo>
                    <a:pt x="125" y="3952"/>
                  </a:lnTo>
                  <a:cubicBezTo>
                    <a:pt x="50" y="3988"/>
                    <a:pt x="1" y="4064"/>
                    <a:pt x="1" y="4147"/>
                  </a:cubicBezTo>
                  <a:lnTo>
                    <a:pt x="1" y="6383"/>
                  </a:lnTo>
                  <a:cubicBezTo>
                    <a:pt x="1" y="6467"/>
                    <a:pt x="50" y="6543"/>
                    <a:pt x="125" y="6578"/>
                  </a:cubicBezTo>
                  <a:lnTo>
                    <a:pt x="1936" y="7427"/>
                  </a:lnTo>
                  <a:cubicBezTo>
                    <a:pt x="1965" y="7441"/>
                    <a:pt x="1997" y="7448"/>
                    <a:pt x="2028" y="7448"/>
                  </a:cubicBezTo>
                  <a:cubicBezTo>
                    <a:pt x="2059" y="7448"/>
                    <a:pt x="2091" y="7441"/>
                    <a:pt x="2120" y="7427"/>
                  </a:cubicBezTo>
                  <a:lnTo>
                    <a:pt x="3837" y="6621"/>
                  </a:lnTo>
                  <a:lnTo>
                    <a:pt x="5556" y="7427"/>
                  </a:lnTo>
                  <a:cubicBezTo>
                    <a:pt x="5586" y="7441"/>
                    <a:pt x="5617" y="7448"/>
                    <a:pt x="5648" y="7448"/>
                  </a:cubicBezTo>
                  <a:cubicBezTo>
                    <a:pt x="5680" y="7448"/>
                    <a:pt x="5711" y="7441"/>
                    <a:pt x="5741" y="7427"/>
                  </a:cubicBezTo>
                  <a:lnTo>
                    <a:pt x="7550" y="6578"/>
                  </a:lnTo>
                  <a:cubicBezTo>
                    <a:pt x="7626" y="6543"/>
                    <a:pt x="7676" y="6467"/>
                    <a:pt x="7676" y="6383"/>
                  </a:cubicBezTo>
                  <a:lnTo>
                    <a:pt x="7676" y="4149"/>
                  </a:lnTo>
                  <a:cubicBezTo>
                    <a:pt x="7676" y="4064"/>
                    <a:pt x="7626" y="3988"/>
                    <a:pt x="7550" y="3952"/>
                  </a:cubicBezTo>
                  <a:lnTo>
                    <a:pt x="5865" y="3163"/>
                  </a:lnTo>
                  <a:lnTo>
                    <a:pt x="5865" y="2702"/>
                  </a:lnTo>
                  <a:cubicBezTo>
                    <a:pt x="5869" y="2579"/>
                    <a:pt x="5771" y="2479"/>
                    <a:pt x="5648" y="2479"/>
                  </a:cubicBezTo>
                  <a:cubicBezTo>
                    <a:pt x="5526" y="2479"/>
                    <a:pt x="5429" y="2579"/>
                    <a:pt x="5432" y="2702"/>
                  </a:cubicBezTo>
                  <a:lnTo>
                    <a:pt x="5432" y="3163"/>
                  </a:lnTo>
                  <a:lnTo>
                    <a:pt x="4055" y="3809"/>
                  </a:lnTo>
                  <a:lnTo>
                    <a:pt x="4055" y="2052"/>
                  </a:lnTo>
                  <a:lnTo>
                    <a:pt x="5432" y="1406"/>
                  </a:lnTo>
                  <a:lnTo>
                    <a:pt x="5432" y="1835"/>
                  </a:lnTo>
                  <a:cubicBezTo>
                    <a:pt x="5432" y="1955"/>
                    <a:pt x="5529" y="2052"/>
                    <a:pt x="5648" y="2052"/>
                  </a:cubicBezTo>
                  <a:cubicBezTo>
                    <a:pt x="5768" y="2052"/>
                    <a:pt x="5865" y="1955"/>
                    <a:pt x="5865" y="1834"/>
                  </a:cubicBezTo>
                  <a:lnTo>
                    <a:pt x="5865" y="1066"/>
                  </a:lnTo>
                  <a:cubicBezTo>
                    <a:pt x="5865" y="982"/>
                    <a:pt x="5815" y="905"/>
                    <a:pt x="5741" y="870"/>
                  </a:cubicBezTo>
                  <a:lnTo>
                    <a:pt x="3930" y="21"/>
                  </a:lnTo>
                  <a:cubicBezTo>
                    <a:pt x="3901" y="8"/>
                    <a:pt x="3870" y="1"/>
                    <a:pt x="38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7"/>
          <p:cNvGrpSpPr/>
          <p:nvPr/>
        </p:nvGrpSpPr>
        <p:grpSpPr>
          <a:xfrm>
            <a:off x="3590385" y="3241543"/>
            <a:ext cx="566604" cy="559403"/>
            <a:chOff x="2080625" y="2654100"/>
            <a:chExt cx="373725" cy="368975"/>
          </a:xfrm>
        </p:grpSpPr>
        <p:sp>
          <p:nvSpPr>
            <p:cNvPr id="642" name="Google Shape;642;p47"/>
            <p:cNvSpPr/>
            <p:nvPr/>
          </p:nvSpPr>
          <p:spPr>
            <a:xfrm>
              <a:off x="2103300" y="2985750"/>
              <a:ext cx="27225" cy="19550"/>
            </a:xfrm>
            <a:custGeom>
              <a:avLst/>
              <a:gdLst/>
              <a:ahLst/>
              <a:cxnLst/>
              <a:rect l="l" t="t" r="r" b="b"/>
              <a:pathLst>
                <a:path w="1089" h="782" extrusionOk="0">
                  <a:moveTo>
                    <a:pt x="386" y="1"/>
                  </a:moveTo>
                  <a:cubicBezTo>
                    <a:pt x="265" y="1"/>
                    <a:pt x="152" y="43"/>
                    <a:pt x="92" y="163"/>
                  </a:cubicBezTo>
                  <a:cubicBezTo>
                    <a:pt x="1" y="346"/>
                    <a:pt x="122" y="567"/>
                    <a:pt x="389" y="701"/>
                  </a:cubicBezTo>
                  <a:cubicBezTo>
                    <a:pt x="484" y="752"/>
                    <a:pt x="591" y="779"/>
                    <a:pt x="699" y="782"/>
                  </a:cubicBezTo>
                  <a:cubicBezTo>
                    <a:pt x="820" y="782"/>
                    <a:pt x="941" y="731"/>
                    <a:pt x="998" y="618"/>
                  </a:cubicBezTo>
                  <a:cubicBezTo>
                    <a:pt x="1088" y="435"/>
                    <a:pt x="966" y="214"/>
                    <a:pt x="700" y="81"/>
                  </a:cubicBezTo>
                  <a:cubicBezTo>
                    <a:pt x="612" y="36"/>
                    <a:pt x="496" y="1"/>
                    <a:pt x="3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2171275" y="2987750"/>
              <a:ext cx="25350" cy="17400"/>
            </a:xfrm>
            <a:custGeom>
              <a:avLst/>
              <a:gdLst/>
              <a:ahLst/>
              <a:cxnLst/>
              <a:rect l="l" t="t" r="r" b="b"/>
              <a:pathLst>
                <a:path w="1014" h="696" extrusionOk="0">
                  <a:moveTo>
                    <a:pt x="508" y="1"/>
                  </a:moveTo>
                  <a:cubicBezTo>
                    <a:pt x="209" y="1"/>
                    <a:pt x="1" y="144"/>
                    <a:pt x="1" y="349"/>
                  </a:cubicBezTo>
                  <a:cubicBezTo>
                    <a:pt x="1" y="552"/>
                    <a:pt x="209" y="695"/>
                    <a:pt x="508" y="695"/>
                  </a:cubicBezTo>
                  <a:cubicBezTo>
                    <a:pt x="805" y="695"/>
                    <a:pt x="1014" y="552"/>
                    <a:pt x="1014" y="349"/>
                  </a:cubicBezTo>
                  <a:cubicBezTo>
                    <a:pt x="1014" y="144"/>
                    <a:pt x="805" y="1"/>
                    <a:pt x="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2080625" y="2654100"/>
              <a:ext cx="373725" cy="368975"/>
            </a:xfrm>
            <a:custGeom>
              <a:avLst/>
              <a:gdLst/>
              <a:ahLst/>
              <a:cxnLst/>
              <a:rect l="l" t="t" r="r" b="b"/>
              <a:pathLst>
                <a:path w="14949" h="14759" extrusionOk="0">
                  <a:moveTo>
                    <a:pt x="10486" y="433"/>
                  </a:moveTo>
                  <a:cubicBezTo>
                    <a:pt x="10664" y="433"/>
                    <a:pt x="10807" y="576"/>
                    <a:pt x="10807" y="754"/>
                  </a:cubicBezTo>
                  <a:lnTo>
                    <a:pt x="10807" y="1074"/>
                  </a:lnTo>
                  <a:lnTo>
                    <a:pt x="7802" y="1074"/>
                  </a:lnTo>
                  <a:lnTo>
                    <a:pt x="7802" y="754"/>
                  </a:lnTo>
                  <a:cubicBezTo>
                    <a:pt x="7802" y="576"/>
                    <a:pt x="7945" y="433"/>
                    <a:pt x="8123" y="433"/>
                  </a:cubicBezTo>
                  <a:close/>
                  <a:moveTo>
                    <a:pt x="11860" y="4935"/>
                  </a:moveTo>
                  <a:cubicBezTo>
                    <a:pt x="12325" y="4935"/>
                    <a:pt x="12784" y="5149"/>
                    <a:pt x="13081" y="5553"/>
                  </a:cubicBezTo>
                  <a:cubicBezTo>
                    <a:pt x="13577" y="6228"/>
                    <a:pt x="13429" y="7179"/>
                    <a:pt x="12750" y="7672"/>
                  </a:cubicBezTo>
                  <a:cubicBezTo>
                    <a:pt x="12534" y="7405"/>
                    <a:pt x="12297" y="7155"/>
                    <a:pt x="12041" y="6923"/>
                  </a:cubicBezTo>
                  <a:cubicBezTo>
                    <a:pt x="11537" y="6465"/>
                    <a:pt x="11165" y="5882"/>
                    <a:pt x="10961" y="5231"/>
                  </a:cubicBezTo>
                  <a:cubicBezTo>
                    <a:pt x="11232" y="5031"/>
                    <a:pt x="11547" y="4935"/>
                    <a:pt x="11860" y="4935"/>
                  </a:cubicBezTo>
                  <a:close/>
                  <a:moveTo>
                    <a:pt x="11857" y="3791"/>
                  </a:moveTo>
                  <a:cubicBezTo>
                    <a:pt x="11860" y="3791"/>
                    <a:pt x="11864" y="3791"/>
                    <a:pt x="11868" y="3791"/>
                  </a:cubicBezTo>
                  <a:cubicBezTo>
                    <a:pt x="13327" y="3791"/>
                    <a:pt x="14515" y="4980"/>
                    <a:pt x="14515" y="6443"/>
                  </a:cubicBezTo>
                  <a:cubicBezTo>
                    <a:pt x="14513" y="7310"/>
                    <a:pt x="14090" y="8122"/>
                    <a:pt x="13380" y="8620"/>
                  </a:cubicBezTo>
                  <a:cubicBezTo>
                    <a:pt x="13270" y="8411"/>
                    <a:pt x="13146" y="8211"/>
                    <a:pt x="13011" y="8017"/>
                  </a:cubicBezTo>
                  <a:cubicBezTo>
                    <a:pt x="13858" y="7403"/>
                    <a:pt x="14070" y="6230"/>
                    <a:pt x="13488" y="5360"/>
                  </a:cubicBezTo>
                  <a:cubicBezTo>
                    <a:pt x="13113" y="4800"/>
                    <a:pt x="12497" y="4495"/>
                    <a:pt x="11867" y="4495"/>
                  </a:cubicBezTo>
                  <a:cubicBezTo>
                    <a:pt x="11520" y="4495"/>
                    <a:pt x="11168" y="4588"/>
                    <a:pt x="10850" y="4783"/>
                  </a:cubicBezTo>
                  <a:cubicBezTo>
                    <a:pt x="10809" y="4562"/>
                    <a:pt x="10790" y="4338"/>
                    <a:pt x="10790" y="4112"/>
                  </a:cubicBezTo>
                  <a:cubicBezTo>
                    <a:pt x="10790" y="4080"/>
                    <a:pt x="10791" y="4049"/>
                    <a:pt x="10798" y="4017"/>
                  </a:cubicBezTo>
                  <a:cubicBezTo>
                    <a:pt x="11131" y="3869"/>
                    <a:pt x="11491" y="3791"/>
                    <a:pt x="11857" y="3791"/>
                  </a:cubicBezTo>
                  <a:close/>
                  <a:moveTo>
                    <a:pt x="1545" y="8349"/>
                  </a:moveTo>
                  <a:cubicBezTo>
                    <a:pt x="1878" y="8349"/>
                    <a:pt x="2483" y="8407"/>
                    <a:pt x="2852" y="8777"/>
                  </a:cubicBezTo>
                  <a:cubicBezTo>
                    <a:pt x="3245" y="9170"/>
                    <a:pt x="3285" y="9828"/>
                    <a:pt x="3280" y="10144"/>
                  </a:cubicBezTo>
                  <a:cubicBezTo>
                    <a:pt x="3262" y="10145"/>
                    <a:pt x="3242" y="10145"/>
                    <a:pt x="3222" y="10145"/>
                  </a:cubicBezTo>
                  <a:cubicBezTo>
                    <a:pt x="2889" y="10145"/>
                    <a:pt x="2284" y="10088"/>
                    <a:pt x="1914" y="9718"/>
                  </a:cubicBezTo>
                  <a:cubicBezTo>
                    <a:pt x="1525" y="9326"/>
                    <a:pt x="1483" y="8666"/>
                    <a:pt x="1488" y="8349"/>
                  </a:cubicBezTo>
                  <a:cubicBezTo>
                    <a:pt x="1506" y="8349"/>
                    <a:pt x="1525" y="8349"/>
                    <a:pt x="1545" y="8349"/>
                  </a:cubicBezTo>
                  <a:close/>
                  <a:moveTo>
                    <a:pt x="3937" y="10121"/>
                  </a:moveTo>
                  <a:lnTo>
                    <a:pt x="3937" y="10121"/>
                  </a:lnTo>
                  <a:cubicBezTo>
                    <a:pt x="3908" y="10321"/>
                    <a:pt x="3897" y="10524"/>
                    <a:pt x="3903" y="10726"/>
                  </a:cubicBezTo>
                  <a:cubicBezTo>
                    <a:pt x="3649" y="10769"/>
                    <a:pt x="3411" y="10882"/>
                    <a:pt x="3217" y="11052"/>
                  </a:cubicBezTo>
                  <a:lnTo>
                    <a:pt x="3937" y="10121"/>
                  </a:lnTo>
                  <a:close/>
                  <a:moveTo>
                    <a:pt x="4134" y="11140"/>
                  </a:moveTo>
                  <a:cubicBezTo>
                    <a:pt x="4803" y="11140"/>
                    <a:pt x="5252" y="11779"/>
                    <a:pt x="5252" y="12731"/>
                  </a:cubicBezTo>
                  <a:cubicBezTo>
                    <a:pt x="5252" y="13684"/>
                    <a:pt x="4803" y="14323"/>
                    <a:pt x="4134" y="14323"/>
                  </a:cubicBezTo>
                  <a:cubicBezTo>
                    <a:pt x="3721" y="14323"/>
                    <a:pt x="3382" y="14078"/>
                    <a:pt x="3188" y="13649"/>
                  </a:cubicBezTo>
                  <a:cubicBezTo>
                    <a:pt x="3217" y="13598"/>
                    <a:pt x="3244" y="13547"/>
                    <a:pt x="3271" y="13494"/>
                  </a:cubicBezTo>
                  <a:cubicBezTo>
                    <a:pt x="3539" y="12957"/>
                    <a:pt x="3632" y="12436"/>
                    <a:pt x="3539" y="11982"/>
                  </a:cubicBezTo>
                  <a:cubicBezTo>
                    <a:pt x="3506" y="11819"/>
                    <a:pt x="3447" y="11664"/>
                    <a:pt x="3364" y="11521"/>
                  </a:cubicBezTo>
                  <a:cubicBezTo>
                    <a:pt x="3562" y="11275"/>
                    <a:pt x="3830" y="11140"/>
                    <a:pt x="4134" y="11140"/>
                  </a:cubicBezTo>
                  <a:close/>
                  <a:moveTo>
                    <a:pt x="8123" y="0"/>
                  </a:moveTo>
                  <a:cubicBezTo>
                    <a:pt x="7707" y="0"/>
                    <a:pt x="7370" y="338"/>
                    <a:pt x="7370" y="754"/>
                  </a:cubicBezTo>
                  <a:lnTo>
                    <a:pt x="7370" y="1074"/>
                  </a:lnTo>
                  <a:lnTo>
                    <a:pt x="7314" y="1074"/>
                  </a:lnTo>
                  <a:cubicBezTo>
                    <a:pt x="7040" y="1074"/>
                    <a:pt x="6818" y="1296"/>
                    <a:pt x="6818" y="1570"/>
                  </a:cubicBezTo>
                  <a:lnTo>
                    <a:pt x="6818" y="2007"/>
                  </a:lnTo>
                  <a:cubicBezTo>
                    <a:pt x="6818" y="2433"/>
                    <a:pt x="6972" y="2843"/>
                    <a:pt x="7253" y="3161"/>
                  </a:cubicBezTo>
                  <a:lnTo>
                    <a:pt x="7767" y="3746"/>
                  </a:lnTo>
                  <a:cubicBezTo>
                    <a:pt x="7856" y="3848"/>
                    <a:pt x="7905" y="3979"/>
                    <a:pt x="7905" y="4115"/>
                  </a:cubicBezTo>
                  <a:cubicBezTo>
                    <a:pt x="7905" y="4234"/>
                    <a:pt x="8001" y="4330"/>
                    <a:pt x="8119" y="4330"/>
                  </a:cubicBezTo>
                  <a:cubicBezTo>
                    <a:pt x="8120" y="4330"/>
                    <a:pt x="8121" y="4330"/>
                    <a:pt x="8122" y="4330"/>
                  </a:cubicBezTo>
                  <a:cubicBezTo>
                    <a:pt x="8242" y="4330"/>
                    <a:pt x="8338" y="4233"/>
                    <a:pt x="8338" y="4112"/>
                  </a:cubicBezTo>
                  <a:cubicBezTo>
                    <a:pt x="8338" y="3872"/>
                    <a:pt x="8250" y="3640"/>
                    <a:pt x="8091" y="3460"/>
                  </a:cubicBezTo>
                  <a:lnTo>
                    <a:pt x="7578" y="2875"/>
                  </a:lnTo>
                  <a:cubicBezTo>
                    <a:pt x="7366" y="2635"/>
                    <a:pt x="7250" y="2327"/>
                    <a:pt x="7250" y="2007"/>
                  </a:cubicBezTo>
                  <a:lnTo>
                    <a:pt x="7250" y="1570"/>
                  </a:lnTo>
                  <a:cubicBezTo>
                    <a:pt x="7250" y="1535"/>
                    <a:pt x="7279" y="1508"/>
                    <a:pt x="7314" y="1506"/>
                  </a:cubicBezTo>
                  <a:lnTo>
                    <a:pt x="11379" y="1506"/>
                  </a:lnTo>
                  <a:cubicBezTo>
                    <a:pt x="11414" y="1508"/>
                    <a:pt x="11443" y="1535"/>
                    <a:pt x="11443" y="1570"/>
                  </a:cubicBezTo>
                  <a:lnTo>
                    <a:pt x="11443" y="2007"/>
                  </a:lnTo>
                  <a:cubicBezTo>
                    <a:pt x="11443" y="2327"/>
                    <a:pt x="11325" y="2635"/>
                    <a:pt x="11116" y="2875"/>
                  </a:cubicBezTo>
                  <a:lnTo>
                    <a:pt x="10600" y="3460"/>
                  </a:lnTo>
                  <a:cubicBezTo>
                    <a:pt x="10441" y="3641"/>
                    <a:pt x="10354" y="3874"/>
                    <a:pt x="10356" y="4115"/>
                  </a:cubicBezTo>
                  <a:cubicBezTo>
                    <a:pt x="10357" y="4888"/>
                    <a:pt x="10570" y="5646"/>
                    <a:pt x="10974" y="6306"/>
                  </a:cubicBezTo>
                  <a:lnTo>
                    <a:pt x="7721" y="6306"/>
                  </a:lnTo>
                  <a:cubicBezTo>
                    <a:pt x="7956" y="5918"/>
                    <a:pt x="8130" y="5495"/>
                    <a:pt x="8231" y="5053"/>
                  </a:cubicBezTo>
                  <a:cubicBezTo>
                    <a:pt x="8257" y="4937"/>
                    <a:pt x="8184" y="4823"/>
                    <a:pt x="8069" y="4797"/>
                  </a:cubicBezTo>
                  <a:cubicBezTo>
                    <a:pt x="8053" y="4794"/>
                    <a:pt x="8036" y="4792"/>
                    <a:pt x="8020" y="4792"/>
                  </a:cubicBezTo>
                  <a:cubicBezTo>
                    <a:pt x="7922" y="4792"/>
                    <a:pt x="7835" y="4858"/>
                    <a:pt x="7810" y="4956"/>
                  </a:cubicBezTo>
                  <a:cubicBezTo>
                    <a:pt x="7635" y="5715"/>
                    <a:pt x="7231" y="6402"/>
                    <a:pt x="6652" y="6923"/>
                  </a:cubicBezTo>
                  <a:cubicBezTo>
                    <a:pt x="5792" y="7705"/>
                    <a:pt x="4772" y="9017"/>
                    <a:pt x="4733" y="10842"/>
                  </a:cubicBezTo>
                  <a:cubicBezTo>
                    <a:pt x="4608" y="10784"/>
                    <a:pt x="4474" y="10742"/>
                    <a:pt x="4336" y="10723"/>
                  </a:cubicBezTo>
                  <a:cubicBezTo>
                    <a:pt x="4326" y="10386"/>
                    <a:pt x="4365" y="9612"/>
                    <a:pt x="4840" y="8952"/>
                  </a:cubicBezTo>
                  <a:lnTo>
                    <a:pt x="4934" y="8831"/>
                  </a:lnTo>
                  <a:cubicBezTo>
                    <a:pt x="5001" y="8737"/>
                    <a:pt x="4983" y="8609"/>
                    <a:pt x="4892" y="8537"/>
                  </a:cubicBezTo>
                  <a:cubicBezTo>
                    <a:pt x="4853" y="8505"/>
                    <a:pt x="4805" y="8490"/>
                    <a:pt x="4758" y="8490"/>
                  </a:cubicBezTo>
                  <a:cubicBezTo>
                    <a:pt x="4698" y="8490"/>
                    <a:pt x="4639" y="8514"/>
                    <a:pt x="4597" y="8561"/>
                  </a:cubicBezTo>
                  <a:cubicBezTo>
                    <a:pt x="4560" y="8605"/>
                    <a:pt x="4527" y="8650"/>
                    <a:pt x="4493" y="8694"/>
                  </a:cubicBezTo>
                  <a:lnTo>
                    <a:pt x="3694" y="9728"/>
                  </a:lnTo>
                  <a:cubicBezTo>
                    <a:pt x="3651" y="9330"/>
                    <a:pt x="3519" y="8830"/>
                    <a:pt x="3161" y="8472"/>
                  </a:cubicBezTo>
                  <a:cubicBezTo>
                    <a:pt x="2679" y="7989"/>
                    <a:pt x="1939" y="7917"/>
                    <a:pt x="1539" y="7917"/>
                  </a:cubicBezTo>
                  <a:cubicBezTo>
                    <a:pt x="1379" y="7917"/>
                    <a:pt x="1273" y="7928"/>
                    <a:pt x="1259" y="7930"/>
                  </a:cubicBezTo>
                  <a:cubicBezTo>
                    <a:pt x="1159" y="7942"/>
                    <a:pt x="1080" y="8020"/>
                    <a:pt x="1068" y="8120"/>
                  </a:cubicBezTo>
                  <a:cubicBezTo>
                    <a:pt x="1062" y="8170"/>
                    <a:pt x="935" y="9349"/>
                    <a:pt x="1609" y="10025"/>
                  </a:cubicBezTo>
                  <a:cubicBezTo>
                    <a:pt x="2022" y="10439"/>
                    <a:pt x="2625" y="10551"/>
                    <a:pt x="3040" y="10574"/>
                  </a:cubicBezTo>
                  <a:lnTo>
                    <a:pt x="2740" y="10963"/>
                  </a:lnTo>
                  <a:cubicBezTo>
                    <a:pt x="2551" y="10878"/>
                    <a:pt x="2357" y="10836"/>
                    <a:pt x="2164" y="10836"/>
                  </a:cubicBezTo>
                  <a:cubicBezTo>
                    <a:pt x="1673" y="10836"/>
                    <a:pt x="1185" y="11104"/>
                    <a:pt x="800" y="11610"/>
                  </a:cubicBezTo>
                  <a:cubicBezTo>
                    <a:pt x="723" y="11706"/>
                    <a:pt x="739" y="11844"/>
                    <a:pt x="836" y="11919"/>
                  </a:cubicBezTo>
                  <a:cubicBezTo>
                    <a:pt x="876" y="11949"/>
                    <a:pt x="922" y="11963"/>
                    <a:pt x="968" y="11963"/>
                  </a:cubicBezTo>
                  <a:cubicBezTo>
                    <a:pt x="1035" y="11963"/>
                    <a:pt x="1102" y="11932"/>
                    <a:pt x="1145" y="11873"/>
                  </a:cubicBezTo>
                  <a:cubicBezTo>
                    <a:pt x="1442" y="11482"/>
                    <a:pt x="1811" y="11273"/>
                    <a:pt x="2172" y="11273"/>
                  </a:cubicBezTo>
                  <a:cubicBezTo>
                    <a:pt x="2317" y="11273"/>
                    <a:pt x="2460" y="11306"/>
                    <a:pt x="2596" y="11375"/>
                  </a:cubicBezTo>
                  <a:cubicBezTo>
                    <a:pt x="3196" y="11677"/>
                    <a:pt x="3310" y="12450"/>
                    <a:pt x="2884" y="13300"/>
                  </a:cubicBezTo>
                  <a:cubicBezTo>
                    <a:pt x="2633" y="13803"/>
                    <a:pt x="2288" y="14148"/>
                    <a:pt x="1913" y="14272"/>
                  </a:cubicBezTo>
                  <a:cubicBezTo>
                    <a:pt x="1812" y="14307"/>
                    <a:pt x="1707" y="14324"/>
                    <a:pt x="1603" y="14324"/>
                  </a:cubicBezTo>
                  <a:cubicBezTo>
                    <a:pt x="1454" y="14324"/>
                    <a:pt x="1307" y="14289"/>
                    <a:pt x="1172" y="14219"/>
                  </a:cubicBezTo>
                  <a:cubicBezTo>
                    <a:pt x="641" y="13954"/>
                    <a:pt x="483" y="13324"/>
                    <a:pt x="760" y="12579"/>
                  </a:cubicBezTo>
                  <a:cubicBezTo>
                    <a:pt x="798" y="12467"/>
                    <a:pt x="741" y="12345"/>
                    <a:pt x="631" y="12305"/>
                  </a:cubicBezTo>
                  <a:cubicBezTo>
                    <a:pt x="606" y="12296"/>
                    <a:pt x="580" y="12291"/>
                    <a:pt x="555" y="12291"/>
                  </a:cubicBezTo>
                  <a:cubicBezTo>
                    <a:pt x="468" y="12291"/>
                    <a:pt x="388" y="12343"/>
                    <a:pt x="355" y="12428"/>
                  </a:cubicBezTo>
                  <a:cubicBezTo>
                    <a:pt x="0" y="13383"/>
                    <a:pt x="243" y="14239"/>
                    <a:pt x="978" y="14607"/>
                  </a:cubicBezTo>
                  <a:cubicBezTo>
                    <a:pt x="1174" y="14706"/>
                    <a:pt x="1389" y="14756"/>
                    <a:pt x="1604" y="14756"/>
                  </a:cubicBezTo>
                  <a:cubicBezTo>
                    <a:pt x="1754" y="14756"/>
                    <a:pt x="1903" y="14732"/>
                    <a:pt x="2048" y="14684"/>
                  </a:cubicBezTo>
                  <a:cubicBezTo>
                    <a:pt x="2371" y="14576"/>
                    <a:pt x="2665" y="14363"/>
                    <a:pt x="2914" y="14054"/>
                  </a:cubicBezTo>
                  <a:cubicBezTo>
                    <a:pt x="3193" y="14501"/>
                    <a:pt x="3630" y="14757"/>
                    <a:pt x="4134" y="14757"/>
                  </a:cubicBezTo>
                  <a:cubicBezTo>
                    <a:pt x="4573" y="14757"/>
                    <a:pt x="4969" y="14561"/>
                    <a:pt x="5249" y="14205"/>
                  </a:cubicBezTo>
                  <a:cubicBezTo>
                    <a:pt x="5400" y="14013"/>
                    <a:pt x="5514" y="13779"/>
                    <a:pt x="5587" y="13514"/>
                  </a:cubicBezTo>
                  <a:cubicBezTo>
                    <a:pt x="5770" y="13789"/>
                    <a:pt x="5972" y="14051"/>
                    <a:pt x="6190" y="14301"/>
                  </a:cubicBezTo>
                  <a:cubicBezTo>
                    <a:pt x="6443" y="14592"/>
                    <a:pt x="6808" y="14758"/>
                    <a:pt x="7195" y="14758"/>
                  </a:cubicBezTo>
                  <a:lnTo>
                    <a:pt x="11500" y="14758"/>
                  </a:lnTo>
                  <a:cubicBezTo>
                    <a:pt x="11887" y="14758"/>
                    <a:pt x="12252" y="14592"/>
                    <a:pt x="12505" y="14301"/>
                  </a:cubicBezTo>
                  <a:cubicBezTo>
                    <a:pt x="13208" y="13494"/>
                    <a:pt x="13661" y="12672"/>
                    <a:pt x="13855" y="11857"/>
                  </a:cubicBezTo>
                  <a:cubicBezTo>
                    <a:pt x="13879" y="11741"/>
                    <a:pt x="13806" y="11628"/>
                    <a:pt x="13691" y="11601"/>
                  </a:cubicBezTo>
                  <a:cubicBezTo>
                    <a:pt x="13675" y="11597"/>
                    <a:pt x="13658" y="11595"/>
                    <a:pt x="13642" y="11595"/>
                  </a:cubicBezTo>
                  <a:cubicBezTo>
                    <a:pt x="13547" y="11595"/>
                    <a:pt x="13458" y="11660"/>
                    <a:pt x="13434" y="11757"/>
                  </a:cubicBezTo>
                  <a:cubicBezTo>
                    <a:pt x="13256" y="12504"/>
                    <a:pt x="12834" y="13266"/>
                    <a:pt x="12179" y="14016"/>
                  </a:cubicBezTo>
                  <a:cubicBezTo>
                    <a:pt x="12008" y="14213"/>
                    <a:pt x="11761" y="14324"/>
                    <a:pt x="11500" y="14324"/>
                  </a:cubicBezTo>
                  <a:lnTo>
                    <a:pt x="7195" y="14324"/>
                  </a:lnTo>
                  <a:cubicBezTo>
                    <a:pt x="6934" y="14324"/>
                    <a:pt x="6686" y="14213"/>
                    <a:pt x="6516" y="14016"/>
                  </a:cubicBezTo>
                  <a:cubicBezTo>
                    <a:pt x="6177" y="13626"/>
                    <a:pt x="5897" y="13231"/>
                    <a:pt x="5684" y="12838"/>
                  </a:cubicBezTo>
                  <a:cubicBezTo>
                    <a:pt x="5687" y="12730"/>
                    <a:pt x="5686" y="12622"/>
                    <a:pt x="5678" y="12513"/>
                  </a:cubicBezTo>
                  <a:cubicBezTo>
                    <a:pt x="5646" y="12009"/>
                    <a:pt x="5498" y="11579"/>
                    <a:pt x="5249" y="11261"/>
                  </a:cubicBezTo>
                  <a:cubicBezTo>
                    <a:pt x="5225" y="11230"/>
                    <a:pt x="5199" y="11202"/>
                    <a:pt x="5172" y="11173"/>
                  </a:cubicBezTo>
                  <a:cubicBezTo>
                    <a:pt x="5167" y="11097"/>
                    <a:pt x="5166" y="11020"/>
                    <a:pt x="5166" y="10946"/>
                  </a:cubicBezTo>
                  <a:cubicBezTo>
                    <a:pt x="5166" y="9224"/>
                    <a:pt x="6133" y="7984"/>
                    <a:pt x="6945" y="7246"/>
                  </a:cubicBezTo>
                  <a:cubicBezTo>
                    <a:pt x="7115" y="7090"/>
                    <a:pt x="7273" y="6922"/>
                    <a:pt x="7417" y="6740"/>
                  </a:cubicBezTo>
                  <a:lnTo>
                    <a:pt x="11278" y="6740"/>
                  </a:lnTo>
                  <a:cubicBezTo>
                    <a:pt x="11421" y="6922"/>
                    <a:pt x="11580" y="7090"/>
                    <a:pt x="11750" y="7246"/>
                  </a:cubicBezTo>
                  <a:cubicBezTo>
                    <a:pt x="12562" y="7984"/>
                    <a:pt x="13529" y="9224"/>
                    <a:pt x="13529" y="10946"/>
                  </a:cubicBezTo>
                  <a:cubicBezTo>
                    <a:pt x="13532" y="11063"/>
                    <a:pt x="13629" y="11156"/>
                    <a:pt x="13745" y="11156"/>
                  </a:cubicBezTo>
                  <a:cubicBezTo>
                    <a:pt x="13863" y="11156"/>
                    <a:pt x="13958" y="11063"/>
                    <a:pt x="13962" y="10946"/>
                  </a:cubicBezTo>
                  <a:cubicBezTo>
                    <a:pt x="13963" y="10283"/>
                    <a:pt x="13830" y="9626"/>
                    <a:pt x="13567" y="9017"/>
                  </a:cubicBezTo>
                  <a:cubicBezTo>
                    <a:pt x="14429" y="8443"/>
                    <a:pt x="14947" y="7480"/>
                    <a:pt x="14949" y="6445"/>
                  </a:cubicBezTo>
                  <a:lnTo>
                    <a:pt x="14949" y="6443"/>
                  </a:lnTo>
                  <a:cubicBezTo>
                    <a:pt x="14949" y="4742"/>
                    <a:pt x="13567" y="3358"/>
                    <a:pt x="11868" y="3358"/>
                  </a:cubicBezTo>
                  <a:cubicBezTo>
                    <a:pt x="11861" y="3358"/>
                    <a:pt x="11854" y="3358"/>
                    <a:pt x="11847" y="3358"/>
                  </a:cubicBezTo>
                  <a:cubicBezTo>
                    <a:pt x="11631" y="3358"/>
                    <a:pt x="11417" y="3382"/>
                    <a:pt x="11206" y="3428"/>
                  </a:cubicBezTo>
                  <a:lnTo>
                    <a:pt x="11441" y="3161"/>
                  </a:lnTo>
                  <a:cubicBezTo>
                    <a:pt x="11721" y="2843"/>
                    <a:pt x="11877" y="2433"/>
                    <a:pt x="11876" y="2007"/>
                  </a:cubicBezTo>
                  <a:lnTo>
                    <a:pt x="11876" y="1570"/>
                  </a:lnTo>
                  <a:cubicBezTo>
                    <a:pt x="11876" y="1296"/>
                    <a:pt x="11655" y="1074"/>
                    <a:pt x="11379" y="1074"/>
                  </a:cubicBezTo>
                  <a:lnTo>
                    <a:pt x="11240" y="1074"/>
                  </a:lnTo>
                  <a:lnTo>
                    <a:pt x="11240" y="754"/>
                  </a:lnTo>
                  <a:cubicBezTo>
                    <a:pt x="11238" y="338"/>
                    <a:pt x="10901" y="0"/>
                    <a:pt x="104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558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1"/>
          <p:cNvSpPr txBox="1">
            <a:spLocks noGrp="1"/>
          </p:cNvSpPr>
          <p:nvPr>
            <p:ph type="title" idx="4"/>
          </p:nvPr>
        </p:nvSpPr>
        <p:spPr>
          <a:xfrm>
            <a:off x="612991" y="386977"/>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TEAM</a:t>
            </a:r>
            <a:endParaRPr dirty="0"/>
          </a:p>
        </p:txBody>
      </p:sp>
      <p:sp>
        <p:nvSpPr>
          <p:cNvPr id="714" name="Google Shape;714;p51"/>
          <p:cNvSpPr txBox="1">
            <a:spLocks noGrp="1"/>
          </p:cNvSpPr>
          <p:nvPr>
            <p:ph type="subTitle" idx="3"/>
          </p:nvPr>
        </p:nvSpPr>
        <p:spPr>
          <a:xfrm flipH="1">
            <a:off x="263497" y="4556655"/>
            <a:ext cx="1914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BI Engineer</a:t>
            </a:r>
            <a:endParaRPr dirty="0"/>
          </a:p>
        </p:txBody>
      </p:sp>
      <p:sp>
        <p:nvSpPr>
          <p:cNvPr id="3" name="Title 2">
            <a:extLst>
              <a:ext uri="{FF2B5EF4-FFF2-40B4-BE49-F238E27FC236}">
                <a16:creationId xmlns:a16="http://schemas.microsoft.com/office/drawing/2014/main" id="{B719E1D8-B4A6-4B99-98A1-A27EB4BAB3DF}"/>
              </a:ext>
            </a:extLst>
          </p:cNvPr>
          <p:cNvSpPr>
            <a:spLocks noGrp="1"/>
          </p:cNvSpPr>
          <p:nvPr>
            <p:ph type="ctrTitle" idx="2"/>
          </p:nvPr>
        </p:nvSpPr>
        <p:spPr>
          <a:xfrm flipH="1">
            <a:off x="179340" y="4247209"/>
            <a:ext cx="2082600" cy="453300"/>
          </a:xfrm>
        </p:spPr>
        <p:txBody>
          <a:bodyPr/>
          <a:lstStyle/>
          <a:p>
            <a:r>
              <a:rPr lang="en-US" dirty="0" err="1"/>
              <a:t>Shyan</a:t>
            </a:r>
            <a:r>
              <a:rPr lang="en-US" dirty="0"/>
              <a:t> </a:t>
            </a:r>
            <a:r>
              <a:rPr lang="en-US" dirty="0" err="1"/>
              <a:t>DasMadan</a:t>
            </a:r>
            <a:endParaRPr lang="en-US" dirty="0"/>
          </a:p>
        </p:txBody>
      </p:sp>
      <p:grpSp>
        <p:nvGrpSpPr>
          <p:cNvPr id="26" name="Group 25">
            <a:extLst>
              <a:ext uri="{FF2B5EF4-FFF2-40B4-BE49-F238E27FC236}">
                <a16:creationId xmlns:a16="http://schemas.microsoft.com/office/drawing/2014/main" id="{47E8D932-7B9B-4C64-A88E-D2BC57963600}"/>
              </a:ext>
            </a:extLst>
          </p:cNvPr>
          <p:cNvGrpSpPr/>
          <p:nvPr/>
        </p:nvGrpSpPr>
        <p:grpSpPr>
          <a:xfrm>
            <a:off x="294811" y="1654289"/>
            <a:ext cx="8554377" cy="2593565"/>
            <a:chOff x="1069848" y="3020132"/>
            <a:chExt cx="10116477" cy="3067172"/>
          </a:xfrm>
        </p:grpSpPr>
        <p:pic>
          <p:nvPicPr>
            <p:cNvPr id="37" name="Picture 36" descr="A stadium full of people&#10;&#10;Description automatically generated">
              <a:extLst>
                <a:ext uri="{FF2B5EF4-FFF2-40B4-BE49-F238E27FC236}">
                  <a16:creationId xmlns:a16="http://schemas.microsoft.com/office/drawing/2014/main" id="{170405D2-ADC1-4851-B4CD-3EF5CB8577D0}"/>
                </a:ext>
              </a:extLst>
            </p:cNvPr>
            <p:cNvPicPr>
              <a:picLocks noChangeAspect="1"/>
            </p:cNvPicPr>
            <p:nvPr/>
          </p:nvPicPr>
          <p:blipFill rotWithShape="1">
            <a:blip r:embed="rId3"/>
            <a:srcRect l="35149" t="25262" b="6206"/>
            <a:stretch/>
          </p:blipFill>
          <p:spPr>
            <a:xfrm>
              <a:off x="1069848" y="3020133"/>
              <a:ext cx="2192173" cy="3067171"/>
            </a:xfrm>
            <a:prstGeom prst="rect">
              <a:avLst/>
            </a:prstGeom>
          </p:spPr>
        </p:pic>
        <p:pic>
          <p:nvPicPr>
            <p:cNvPr id="35" name="Picture 34">
              <a:extLst>
                <a:ext uri="{FF2B5EF4-FFF2-40B4-BE49-F238E27FC236}">
                  <a16:creationId xmlns:a16="http://schemas.microsoft.com/office/drawing/2014/main" id="{C66B6B19-EA74-4B24-862A-F74FD1673163}"/>
                </a:ext>
              </a:extLst>
            </p:cNvPr>
            <p:cNvPicPr>
              <a:picLocks noChangeAspect="1"/>
            </p:cNvPicPr>
            <p:nvPr/>
          </p:nvPicPr>
          <p:blipFill rotWithShape="1">
            <a:blip r:embed="rId4"/>
            <a:srcRect l="9806" t="6657" r="46073" b="44569"/>
            <a:stretch/>
          </p:blipFill>
          <p:spPr>
            <a:xfrm>
              <a:off x="3709691" y="3020132"/>
              <a:ext cx="2192173" cy="3067171"/>
            </a:xfrm>
            <a:prstGeom prst="rect">
              <a:avLst/>
            </a:prstGeom>
          </p:spPr>
        </p:pic>
        <p:pic>
          <p:nvPicPr>
            <p:cNvPr id="33" name="Picture 32">
              <a:extLst>
                <a:ext uri="{FF2B5EF4-FFF2-40B4-BE49-F238E27FC236}">
                  <a16:creationId xmlns:a16="http://schemas.microsoft.com/office/drawing/2014/main" id="{019A8E28-09FF-402E-AF92-F065519F55FE}"/>
                </a:ext>
              </a:extLst>
            </p:cNvPr>
            <p:cNvPicPr>
              <a:picLocks noChangeAspect="1"/>
            </p:cNvPicPr>
            <p:nvPr/>
          </p:nvPicPr>
          <p:blipFill>
            <a:blip r:embed="rId5"/>
            <a:stretch>
              <a:fillRect/>
            </a:stretch>
          </p:blipFill>
          <p:spPr>
            <a:xfrm>
              <a:off x="6349534" y="3020132"/>
              <a:ext cx="2194560" cy="3053301"/>
            </a:xfrm>
            <a:prstGeom prst="rect">
              <a:avLst/>
            </a:prstGeom>
          </p:spPr>
        </p:pic>
        <p:pic>
          <p:nvPicPr>
            <p:cNvPr id="31" name="Picture 30">
              <a:extLst>
                <a:ext uri="{FF2B5EF4-FFF2-40B4-BE49-F238E27FC236}">
                  <a16:creationId xmlns:a16="http://schemas.microsoft.com/office/drawing/2014/main" id="{2EA42C4A-A71E-426A-B5D5-8A525737AEF1}"/>
                </a:ext>
              </a:extLst>
            </p:cNvPr>
            <p:cNvPicPr>
              <a:picLocks noChangeAspect="1"/>
            </p:cNvPicPr>
            <p:nvPr/>
          </p:nvPicPr>
          <p:blipFill rotWithShape="1">
            <a:blip r:embed="rId6"/>
            <a:srcRect l="10527"/>
            <a:stretch/>
          </p:blipFill>
          <p:spPr>
            <a:xfrm>
              <a:off x="8991764" y="3024063"/>
              <a:ext cx="2194561" cy="3063240"/>
            </a:xfrm>
            <a:prstGeom prst="rect">
              <a:avLst/>
            </a:prstGeom>
          </p:spPr>
        </p:pic>
      </p:grpSp>
      <p:sp>
        <p:nvSpPr>
          <p:cNvPr id="46" name="Google Shape;714;p51">
            <a:extLst>
              <a:ext uri="{FF2B5EF4-FFF2-40B4-BE49-F238E27FC236}">
                <a16:creationId xmlns:a16="http://schemas.microsoft.com/office/drawing/2014/main" id="{238716CB-770A-4DAA-82CA-BD3795C71914}"/>
              </a:ext>
            </a:extLst>
          </p:cNvPr>
          <p:cNvSpPr txBox="1">
            <a:spLocks/>
          </p:cNvSpPr>
          <p:nvPr/>
        </p:nvSpPr>
        <p:spPr>
          <a:xfrm flipH="1">
            <a:off x="6966217" y="4556655"/>
            <a:ext cx="19143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xygen Light"/>
              <a:buNone/>
              <a:defRPr sz="12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GB" dirty="0"/>
              <a:t>Business Analyst</a:t>
            </a:r>
          </a:p>
        </p:txBody>
      </p:sp>
      <p:sp>
        <p:nvSpPr>
          <p:cNvPr id="47" name="Title 2">
            <a:extLst>
              <a:ext uri="{FF2B5EF4-FFF2-40B4-BE49-F238E27FC236}">
                <a16:creationId xmlns:a16="http://schemas.microsoft.com/office/drawing/2014/main" id="{AEC0927F-9B74-440B-881D-E4A7BACD7609}"/>
              </a:ext>
            </a:extLst>
          </p:cNvPr>
          <p:cNvSpPr txBox="1">
            <a:spLocks/>
          </p:cNvSpPr>
          <p:nvPr/>
        </p:nvSpPr>
        <p:spPr>
          <a:xfrm flipH="1">
            <a:off x="6882060" y="4247209"/>
            <a:ext cx="2082600"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Oswald"/>
              <a:buNone/>
              <a:defRPr sz="1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9pPr>
          </a:lstStyle>
          <a:p>
            <a:r>
              <a:rPr lang="en-US" dirty="0"/>
              <a:t>Ben Le</a:t>
            </a:r>
          </a:p>
        </p:txBody>
      </p:sp>
      <p:sp>
        <p:nvSpPr>
          <p:cNvPr id="48" name="Google Shape;714;p51">
            <a:extLst>
              <a:ext uri="{FF2B5EF4-FFF2-40B4-BE49-F238E27FC236}">
                <a16:creationId xmlns:a16="http://schemas.microsoft.com/office/drawing/2014/main" id="{EFD9C736-A8E5-4E3A-8A44-7FE6019D107F}"/>
              </a:ext>
            </a:extLst>
          </p:cNvPr>
          <p:cNvSpPr txBox="1">
            <a:spLocks/>
          </p:cNvSpPr>
          <p:nvPr/>
        </p:nvSpPr>
        <p:spPr>
          <a:xfrm flipH="1">
            <a:off x="2489400" y="4556655"/>
            <a:ext cx="19143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xygen Light"/>
              <a:buNone/>
              <a:defRPr sz="12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GB" dirty="0"/>
              <a:t>Data Analyst</a:t>
            </a:r>
          </a:p>
        </p:txBody>
      </p:sp>
      <p:sp>
        <p:nvSpPr>
          <p:cNvPr id="49" name="Title 2">
            <a:extLst>
              <a:ext uri="{FF2B5EF4-FFF2-40B4-BE49-F238E27FC236}">
                <a16:creationId xmlns:a16="http://schemas.microsoft.com/office/drawing/2014/main" id="{6A92AB83-7810-4F4A-960C-CF41533F4654}"/>
              </a:ext>
            </a:extLst>
          </p:cNvPr>
          <p:cNvSpPr txBox="1">
            <a:spLocks/>
          </p:cNvSpPr>
          <p:nvPr/>
        </p:nvSpPr>
        <p:spPr>
          <a:xfrm flipH="1">
            <a:off x="2405243" y="4247209"/>
            <a:ext cx="2082600"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Oswald"/>
              <a:buNone/>
              <a:defRPr sz="1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9pPr>
          </a:lstStyle>
          <a:p>
            <a:r>
              <a:rPr lang="en-US" dirty="0"/>
              <a:t>Brandon Carp</a:t>
            </a:r>
          </a:p>
        </p:txBody>
      </p:sp>
      <p:sp>
        <p:nvSpPr>
          <p:cNvPr id="50" name="Google Shape;714;p51">
            <a:extLst>
              <a:ext uri="{FF2B5EF4-FFF2-40B4-BE49-F238E27FC236}">
                <a16:creationId xmlns:a16="http://schemas.microsoft.com/office/drawing/2014/main" id="{68D1F0FD-1D31-45A1-B7DC-312D500FC382}"/>
              </a:ext>
            </a:extLst>
          </p:cNvPr>
          <p:cNvSpPr txBox="1">
            <a:spLocks/>
          </p:cNvSpPr>
          <p:nvPr/>
        </p:nvSpPr>
        <p:spPr>
          <a:xfrm flipH="1">
            <a:off x="4738293" y="4556655"/>
            <a:ext cx="19143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xygen Light"/>
              <a:buNone/>
              <a:defRPr sz="12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GB" dirty="0"/>
              <a:t>Integration Developer</a:t>
            </a:r>
          </a:p>
        </p:txBody>
      </p:sp>
      <p:sp>
        <p:nvSpPr>
          <p:cNvPr id="51" name="Title 2">
            <a:extLst>
              <a:ext uri="{FF2B5EF4-FFF2-40B4-BE49-F238E27FC236}">
                <a16:creationId xmlns:a16="http://schemas.microsoft.com/office/drawing/2014/main" id="{26CE6B4F-CD99-486E-93DF-BF123BB2A94D}"/>
              </a:ext>
            </a:extLst>
          </p:cNvPr>
          <p:cNvSpPr txBox="1">
            <a:spLocks/>
          </p:cNvSpPr>
          <p:nvPr/>
        </p:nvSpPr>
        <p:spPr>
          <a:xfrm flipH="1">
            <a:off x="4654136" y="4247209"/>
            <a:ext cx="2082600" cy="45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Oswald"/>
              <a:buNone/>
              <a:defRPr sz="1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2400"/>
              <a:buFont typeface="Oswald"/>
              <a:buNone/>
              <a:defRPr sz="2400" b="0" i="0" u="none" strike="noStrike" cap="none">
                <a:solidFill>
                  <a:schemeClr val="accent1"/>
                </a:solidFill>
                <a:latin typeface="Oswald"/>
                <a:ea typeface="Oswald"/>
                <a:cs typeface="Oswald"/>
                <a:sym typeface="Oswald"/>
              </a:defRPr>
            </a:lvl9pPr>
          </a:lstStyle>
          <a:p>
            <a:r>
              <a:rPr lang="en-US" dirty="0"/>
              <a:t>Sam Gunther</a:t>
            </a:r>
          </a:p>
        </p:txBody>
      </p:sp>
      <p:sp>
        <p:nvSpPr>
          <p:cNvPr id="52" name="Google Shape;714;p51">
            <a:extLst>
              <a:ext uri="{FF2B5EF4-FFF2-40B4-BE49-F238E27FC236}">
                <a16:creationId xmlns:a16="http://schemas.microsoft.com/office/drawing/2014/main" id="{391517BF-82EB-4263-9CE5-B5D1F5B75ADC}"/>
              </a:ext>
            </a:extLst>
          </p:cNvPr>
          <p:cNvSpPr txBox="1">
            <a:spLocks/>
          </p:cNvSpPr>
          <p:nvPr/>
        </p:nvSpPr>
        <p:spPr>
          <a:xfrm flipH="1">
            <a:off x="294812" y="1021177"/>
            <a:ext cx="85543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xygen Light"/>
              <a:buNone/>
              <a:defRPr sz="12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048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lgn="l"/>
            <a:r>
              <a:rPr lang="en-US" dirty="0"/>
              <a:t>Formed in September 2020, CDGL Group is led by </a:t>
            </a:r>
            <a:r>
              <a:rPr lang="en-US" dirty="0" err="1"/>
              <a:t>Shyan</a:t>
            </a:r>
            <a:r>
              <a:rPr lang="en-US" dirty="0"/>
              <a:t> </a:t>
            </a:r>
            <a:r>
              <a:rPr lang="en-US" dirty="0" err="1"/>
              <a:t>DasMadan</a:t>
            </a:r>
            <a:r>
              <a:rPr lang="en-US" dirty="0"/>
              <a:t>, Brandon Carp, Sam Gunther, and Ben Le, supporting the Data Engineering Platforms class at University of Chicago.</a:t>
            </a:r>
          </a:p>
        </p:txBody>
      </p:sp>
    </p:spTree>
    <p:extLst>
      <p:ext uri="{BB962C8B-B14F-4D97-AF65-F5344CB8AC3E}">
        <p14:creationId xmlns:p14="http://schemas.microsoft.com/office/powerpoint/2010/main" val="399609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2"/>
          <p:cNvPicPr preferRelativeResize="0"/>
          <p:nvPr/>
        </p:nvPicPr>
        <p:blipFill rotWithShape="1">
          <a:blip r:embed="rId3">
            <a:alphaModFix/>
          </a:blip>
          <a:srcRect t="15189" b="55894"/>
          <a:stretch/>
        </p:blipFill>
        <p:spPr>
          <a:xfrm>
            <a:off x="720000" y="2707650"/>
            <a:ext cx="8423996" cy="2435852"/>
          </a:xfrm>
          <a:prstGeom prst="rect">
            <a:avLst/>
          </a:prstGeom>
          <a:noFill/>
          <a:ln>
            <a:noFill/>
          </a:ln>
        </p:spPr>
      </p:pic>
      <p:sp>
        <p:nvSpPr>
          <p:cNvPr id="193" name="Google Shape;193;p32"/>
          <p:cNvSpPr/>
          <p:nvPr/>
        </p:nvSpPr>
        <p:spPr>
          <a:xfrm>
            <a:off x="1129524" y="2714000"/>
            <a:ext cx="7294475" cy="158495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1127549" y="1681600"/>
            <a:ext cx="6993801" cy="238395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body" idx="1"/>
          </p:nvPr>
        </p:nvSpPr>
        <p:spPr>
          <a:xfrm>
            <a:off x="1127549" y="1051680"/>
            <a:ext cx="6993801" cy="3040140"/>
          </a:xfrm>
          <a:prstGeom prst="rect">
            <a:avLst/>
          </a:prstGeom>
        </p:spPr>
        <p:txBody>
          <a:bodyPr spcFirstLastPara="1" wrap="square" lIns="91425" tIns="91425" rIns="91425" bIns="91425" anchor="t" anchorCtr="0">
            <a:noAutofit/>
          </a:bodyPr>
          <a:lstStyle/>
          <a:p>
            <a:pPr marL="25400" lvl="0" indent="0" algn="l" rtl="0">
              <a:lnSpc>
                <a:spcPct val="100000"/>
              </a:lnSpc>
              <a:spcBef>
                <a:spcPts val="0"/>
              </a:spcBef>
              <a:spcAft>
                <a:spcPts val="0"/>
              </a:spcAft>
              <a:buSzPts val="1400"/>
              <a:buNone/>
            </a:pPr>
            <a:r>
              <a:rPr lang="en-US" dirty="0"/>
              <a:t>In the modern world, consumers are more empowered than ever. They increasingly use freely-available tools on the internet to make informed decisions while relying less upon traditional trust-building sources such as word-of-mouth. While internet sources such as Yelp can provide valuable information, there remains significant opportunity to enhance the quality of data readily available to consumers.</a:t>
            </a:r>
          </a:p>
          <a:p>
            <a:pPr marL="25400" lvl="0" indent="0" algn="l" rtl="0">
              <a:lnSpc>
                <a:spcPct val="100000"/>
              </a:lnSpc>
              <a:spcBef>
                <a:spcPts val="0"/>
              </a:spcBef>
              <a:spcAft>
                <a:spcPts val="0"/>
              </a:spcAft>
              <a:buSzPts val="1400"/>
              <a:buNone/>
            </a:pPr>
            <a:endParaRPr lang="en-US" dirty="0"/>
          </a:p>
          <a:p>
            <a:pPr marL="25400" lvl="0" indent="0" algn="l" rtl="0">
              <a:lnSpc>
                <a:spcPct val="100000"/>
              </a:lnSpc>
              <a:spcBef>
                <a:spcPts val="0"/>
              </a:spcBef>
              <a:spcAft>
                <a:spcPts val="0"/>
              </a:spcAft>
              <a:buSzPts val="1400"/>
              <a:buNone/>
            </a:pPr>
            <a:r>
              <a:rPr lang="en-US" dirty="0"/>
              <a:t>To further empower consumers in the City of Chicago, CDGL Group plans to extract, analyze and data collected by the Chicago Department of Public Health Food Protection Program. These results will underpin a set of tools to improve customer access to the following information:</a:t>
            </a:r>
          </a:p>
          <a:p>
            <a:pPr marL="228600" lvl="0" indent="-203200" algn="l" rtl="0">
              <a:lnSpc>
                <a:spcPct val="100000"/>
              </a:lnSpc>
              <a:spcBef>
                <a:spcPts val="0"/>
              </a:spcBef>
              <a:spcAft>
                <a:spcPts val="0"/>
              </a:spcAft>
              <a:buSzPts val="1400"/>
              <a:buChar char="●"/>
            </a:pPr>
            <a:r>
              <a:rPr lang="en-US" dirty="0"/>
              <a:t>Restaurant and other food establishment recommendations</a:t>
            </a:r>
          </a:p>
          <a:p>
            <a:pPr marL="228600" lvl="0" indent="-203200" algn="l" rtl="0">
              <a:lnSpc>
                <a:spcPct val="100000"/>
              </a:lnSpc>
              <a:spcBef>
                <a:spcPts val="0"/>
              </a:spcBef>
              <a:spcAft>
                <a:spcPts val="0"/>
              </a:spcAft>
              <a:buSzPts val="1400"/>
              <a:buChar char="●"/>
            </a:pPr>
            <a:r>
              <a:rPr lang="en-US" dirty="0"/>
              <a:t>Cleanliness score (this score aggregates the results of restaurant inspections)</a:t>
            </a:r>
          </a:p>
          <a:p>
            <a:pPr marL="228600" lvl="0" indent="-203200" algn="l" rtl="0">
              <a:lnSpc>
                <a:spcPct val="100000"/>
              </a:lnSpc>
              <a:spcBef>
                <a:spcPts val="0"/>
              </a:spcBef>
              <a:spcAft>
                <a:spcPts val="0"/>
              </a:spcAft>
              <a:buSzPts val="1400"/>
              <a:buChar char="●"/>
            </a:pPr>
            <a:r>
              <a:rPr lang="en-US" dirty="0"/>
              <a:t>Locations with clean restaurants</a:t>
            </a:r>
          </a:p>
          <a:p>
            <a:pPr marL="0" lvl="0" indent="0" algn="l" rtl="0">
              <a:lnSpc>
                <a:spcPct val="100000"/>
              </a:lnSpc>
              <a:spcBef>
                <a:spcPts val="1600"/>
              </a:spcBef>
              <a:spcAft>
                <a:spcPts val="1600"/>
              </a:spcAft>
              <a:buNone/>
            </a:pPr>
            <a:endParaRPr dirty="0"/>
          </a:p>
        </p:txBody>
      </p:sp>
      <p:sp>
        <p:nvSpPr>
          <p:cNvPr id="7" name="Google Shape;161;p29">
            <a:extLst>
              <a:ext uri="{FF2B5EF4-FFF2-40B4-BE49-F238E27FC236}">
                <a16:creationId xmlns:a16="http://schemas.microsoft.com/office/drawing/2014/main" id="{3331EF47-8D83-4B8B-8C87-5A9F0B485609}"/>
              </a:ext>
            </a:extLst>
          </p:cNvPr>
          <p:cNvSpPr txBox="1">
            <a:spLocks/>
          </p:cNvSpPr>
          <p:nvPr/>
        </p:nvSpPr>
        <p:spPr>
          <a:xfrm>
            <a:off x="2046451" y="278034"/>
            <a:ext cx="7033500" cy="63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3000" b="0" i="0" u="none" strike="noStrike" cap="none">
                <a:solidFill>
                  <a:schemeClr val="dk1"/>
                </a:solidFill>
                <a:latin typeface="Oswald"/>
                <a:ea typeface="Oswald"/>
                <a:cs typeface="Oswald"/>
                <a:sym typeface="Oswald"/>
              </a:defRPr>
            </a:lvl9pPr>
          </a:lstStyle>
          <a:p>
            <a:r>
              <a:rPr lang="en-GB" dirty="0"/>
              <a:t>Executive Summary</a:t>
            </a:r>
          </a:p>
        </p:txBody>
      </p:sp>
    </p:spTree>
    <p:extLst>
      <p:ext uri="{BB962C8B-B14F-4D97-AF65-F5344CB8AC3E}">
        <p14:creationId xmlns:p14="http://schemas.microsoft.com/office/powerpoint/2010/main" val="222191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1"/>
          <p:cNvPicPr preferRelativeResize="0"/>
          <p:nvPr/>
        </p:nvPicPr>
        <p:blipFill rotWithShape="1">
          <a:blip r:embed="rId3">
            <a:alphaModFix/>
          </a:blip>
          <a:srcRect t="44778" b="16035"/>
          <a:stretch/>
        </p:blipFill>
        <p:spPr>
          <a:xfrm>
            <a:off x="0" y="0"/>
            <a:ext cx="8424000" cy="2714124"/>
          </a:xfrm>
          <a:prstGeom prst="rect">
            <a:avLst/>
          </a:prstGeom>
          <a:noFill/>
          <a:ln>
            <a:noFill/>
          </a:ln>
        </p:spPr>
      </p:pic>
      <p:sp>
        <p:nvSpPr>
          <p:cNvPr id="184" name="Google Shape;184;p31"/>
          <p:cNvSpPr/>
          <p:nvPr/>
        </p:nvSpPr>
        <p:spPr>
          <a:xfrm rot="10800000" flipH="1">
            <a:off x="1352750" y="1832425"/>
            <a:ext cx="6375200" cy="8871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rot="10800000" flipH="1">
            <a:off x="1350575" y="1943100"/>
            <a:ext cx="6291326" cy="242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txBox="1">
            <a:spLocks noGrp="1"/>
          </p:cNvSpPr>
          <p:nvPr>
            <p:ph type="subTitle" idx="1"/>
          </p:nvPr>
        </p:nvSpPr>
        <p:spPr>
          <a:xfrm flipH="1">
            <a:off x="1502098" y="2629626"/>
            <a:ext cx="6139802" cy="21963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CDGL Group plans to deliver Phase 1 Delivery of a MVP (Minimal Viable Product) designed to make it easier for customers to access food establishment cleanliness data in the City of Chicago, sourced from data collected by the Chicago Department of Public Health. </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The proposed tools could serve as the front-end of a platform designed to collect data about where people eat. </a:t>
            </a:r>
          </a:p>
          <a:p>
            <a:pPr marL="285750" indent="-285750"/>
            <a:r>
              <a:rPr lang="en-US" sz="1400" dirty="0"/>
              <a:t>Enriching the platform</a:t>
            </a:r>
          </a:p>
          <a:p>
            <a:pPr marL="285750" indent="-285750"/>
            <a:r>
              <a:rPr lang="en-US" sz="1400" dirty="0"/>
              <a:t>Growing the user base over time</a:t>
            </a:r>
          </a:p>
          <a:p>
            <a:pPr marL="285750" indent="-285750"/>
            <a:r>
              <a:rPr lang="en-US" sz="1400" dirty="0"/>
              <a:t>Generate revenue through ads or selling predictive user data</a:t>
            </a:r>
          </a:p>
        </p:txBody>
      </p:sp>
      <p:sp>
        <p:nvSpPr>
          <p:cNvPr id="187" name="Google Shape;187;p31"/>
          <p:cNvSpPr txBox="1">
            <a:spLocks noGrp="1"/>
          </p:cNvSpPr>
          <p:nvPr>
            <p:ph type="title"/>
          </p:nvPr>
        </p:nvSpPr>
        <p:spPr>
          <a:xfrm>
            <a:off x="1502098" y="2079935"/>
            <a:ext cx="39597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Business Use Case</a:t>
            </a:r>
            <a:endParaRPr dirty="0"/>
          </a:p>
        </p:txBody>
      </p:sp>
    </p:spTree>
    <p:extLst>
      <p:ext uri="{BB962C8B-B14F-4D97-AF65-F5344CB8AC3E}">
        <p14:creationId xmlns:p14="http://schemas.microsoft.com/office/powerpoint/2010/main" val="176397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80" name="Google Shape;680;p50"/>
          <p:cNvSpPr/>
          <p:nvPr/>
        </p:nvSpPr>
        <p:spPr>
          <a:xfrm>
            <a:off x="966558" y="1305500"/>
            <a:ext cx="800100" cy="8001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50"/>
          <p:cNvSpPr txBox="1">
            <a:spLocks noGrp="1"/>
          </p:cNvSpPr>
          <p:nvPr>
            <p:ph type="subTitle" idx="3"/>
          </p:nvPr>
        </p:nvSpPr>
        <p:spPr>
          <a:xfrm flipH="1">
            <a:off x="6351608" y="2752059"/>
            <a:ext cx="2273918" cy="20845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dirty="0"/>
              <a:t>- Python for data cleaning and ETL</a:t>
            </a:r>
          </a:p>
          <a:p>
            <a:pPr marL="0" lvl="0" indent="0" algn="l" rtl="0">
              <a:spcBef>
                <a:spcPts val="0"/>
              </a:spcBef>
              <a:spcAft>
                <a:spcPts val="0"/>
              </a:spcAft>
              <a:buClr>
                <a:schemeClr val="dk1"/>
              </a:buClr>
              <a:buSzPts val="1100"/>
            </a:pPr>
            <a:r>
              <a:rPr lang="en-US" dirty="0"/>
              <a:t>- Tableau for data visualization</a:t>
            </a:r>
          </a:p>
          <a:p>
            <a:pPr marL="0" lvl="0" indent="0" algn="l" rtl="0">
              <a:spcBef>
                <a:spcPts val="0"/>
              </a:spcBef>
              <a:spcAft>
                <a:spcPts val="0"/>
              </a:spcAft>
              <a:buClr>
                <a:schemeClr val="dk1"/>
              </a:buClr>
              <a:buSzPts val="1100"/>
            </a:pPr>
            <a:r>
              <a:rPr lang="en-US" dirty="0"/>
              <a:t>- GCP Compute for shell scripting</a:t>
            </a:r>
          </a:p>
          <a:p>
            <a:pPr marL="0" lvl="0" indent="0" algn="l" rtl="0">
              <a:spcBef>
                <a:spcPts val="0"/>
              </a:spcBef>
              <a:spcAft>
                <a:spcPts val="0"/>
              </a:spcAft>
              <a:buClr>
                <a:schemeClr val="dk1"/>
              </a:buClr>
              <a:buSzPts val="1100"/>
            </a:pPr>
            <a:r>
              <a:rPr lang="en-US" dirty="0"/>
              <a:t>- GCP MySQL for schema and storage</a:t>
            </a:r>
          </a:p>
          <a:p>
            <a:pPr marL="285750" lvl="0" indent="-285750" algn="l" rtl="0">
              <a:spcBef>
                <a:spcPts val="0"/>
              </a:spcBef>
              <a:spcAft>
                <a:spcPts val="0"/>
              </a:spcAft>
              <a:buClr>
                <a:schemeClr val="dk1"/>
              </a:buClr>
              <a:buSzPts val="1100"/>
              <a:buFont typeface="Arial" panose="020B0604020202020204" pitchFamily="34" charset="0"/>
              <a:buChar char="•"/>
            </a:pPr>
            <a:endParaRPr lang="en-US" dirty="0"/>
          </a:p>
          <a:p>
            <a:pPr marL="0" lvl="0" indent="0" algn="l" rtl="0">
              <a:spcBef>
                <a:spcPts val="0"/>
              </a:spcBef>
              <a:spcAft>
                <a:spcPts val="0"/>
              </a:spcAft>
              <a:buNone/>
            </a:pPr>
            <a:endParaRPr dirty="0"/>
          </a:p>
        </p:txBody>
      </p:sp>
      <p:sp>
        <p:nvSpPr>
          <p:cNvPr id="674" name="Google Shape;674;p50"/>
          <p:cNvSpPr txBox="1">
            <a:spLocks noGrp="1"/>
          </p:cNvSpPr>
          <p:nvPr>
            <p:ph type="title" idx="6"/>
          </p:nvPr>
        </p:nvSpPr>
        <p:spPr>
          <a:xfrm>
            <a:off x="627932" y="39388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Profile And Tools</a:t>
            </a:r>
            <a:endParaRPr dirty="0"/>
          </a:p>
        </p:txBody>
      </p:sp>
      <p:sp>
        <p:nvSpPr>
          <p:cNvPr id="675" name="Google Shape;675;p50"/>
          <p:cNvSpPr txBox="1">
            <a:spLocks noGrp="1"/>
          </p:cNvSpPr>
          <p:nvPr>
            <p:ph type="ctrTitle"/>
          </p:nvPr>
        </p:nvSpPr>
        <p:spPr>
          <a:xfrm flipH="1">
            <a:off x="3647155" y="226105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Structured Dataset</a:t>
            </a:r>
          </a:p>
        </p:txBody>
      </p:sp>
      <p:sp>
        <p:nvSpPr>
          <p:cNvPr id="676" name="Google Shape;676;p50"/>
          <p:cNvSpPr txBox="1">
            <a:spLocks noGrp="1"/>
          </p:cNvSpPr>
          <p:nvPr>
            <p:ph type="subTitle" idx="1"/>
          </p:nvPr>
        </p:nvSpPr>
        <p:spPr>
          <a:xfrm flipH="1">
            <a:off x="3647157" y="2752978"/>
            <a:ext cx="2348290" cy="18929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dirty="0"/>
              <a:t>- 213606 rows </a:t>
            </a:r>
            <a:br>
              <a:rPr lang="en-US" dirty="0"/>
            </a:br>
            <a:r>
              <a:rPr lang="en-US" dirty="0"/>
              <a:t>(as of Dec 7 2020)</a:t>
            </a:r>
          </a:p>
          <a:p>
            <a:pPr marL="0" lvl="0" indent="0" algn="l" rtl="0">
              <a:spcBef>
                <a:spcPts val="0"/>
              </a:spcBef>
              <a:spcAft>
                <a:spcPts val="0"/>
              </a:spcAft>
              <a:buClr>
                <a:schemeClr val="dk1"/>
              </a:buClr>
              <a:buSzPts val="1100"/>
            </a:pPr>
            <a:r>
              <a:rPr lang="en-US" dirty="0"/>
              <a:t>- 18 attributes: </a:t>
            </a:r>
            <a:r>
              <a:rPr lang="en-US" dirty="0">
                <a:solidFill>
                  <a:schemeClr val="tx1"/>
                </a:solidFill>
              </a:rPr>
              <a:t>Inspection ID (Int), 15 string columns, and 3 float columns</a:t>
            </a:r>
          </a:p>
          <a:p>
            <a:pPr marL="0" lvl="0" indent="0" algn="l" rtl="0">
              <a:spcBef>
                <a:spcPts val="0"/>
              </a:spcBef>
              <a:spcAft>
                <a:spcPts val="0"/>
              </a:spcAft>
              <a:buNone/>
            </a:pPr>
            <a:endParaRPr b="1" dirty="0">
              <a:latin typeface="Oxygen"/>
              <a:ea typeface="Oxygen"/>
              <a:cs typeface="Oxygen"/>
              <a:sym typeface="Oxygen"/>
            </a:endParaRPr>
          </a:p>
        </p:txBody>
      </p:sp>
      <p:sp>
        <p:nvSpPr>
          <p:cNvPr id="677" name="Google Shape;677;p50"/>
          <p:cNvSpPr txBox="1">
            <a:spLocks noGrp="1"/>
          </p:cNvSpPr>
          <p:nvPr>
            <p:ph type="ctrTitle" idx="2"/>
          </p:nvPr>
        </p:nvSpPr>
        <p:spPr>
          <a:xfrm flipH="1">
            <a:off x="6351608" y="2261050"/>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Tools</a:t>
            </a:r>
            <a:endParaRPr dirty="0"/>
          </a:p>
        </p:txBody>
      </p:sp>
      <p:sp>
        <p:nvSpPr>
          <p:cNvPr id="678" name="Google Shape;678;p50"/>
          <p:cNvSpPr txBox="1">
            <a:spLocks noGrp="1"/>
          </p:cNvSpPr>
          <p:nvPr>
            <p:ph type="ctrTitle" idx="4"/>
          </p:nvPr>
        </p:nvSpPr>
        <p:spPr>
          <a:xfrm flipH="1">
            <a:off x="859678" y="2261050"/>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a:t>
            </a:r>
            <a:endParaRPr dirty="0"/>
          </a:p>
        </p:txBody>
      </p:sp>
      <p:sp>
        <p:nvSpPr>
          <p:cNvPr id="679" name="Google Shape;679;p50"/>
          <p:cNvSpPr txBox="1">
            <a:spLocks noGrp="1"/>
          </p:cNvSpPr>
          <p:nvPr>
            <p:ph type="subTitle" idx="5"/>
          </p:nvPr>
        </p:nvSpPr>
        <p:spPr>
          <a:xfrm flipH="1">
            <a:off x="859685" y="2749929"/>
            <a:ext cx="1851300" cy="1705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Data available via API from City of Chicago</a:t>
            </a:r>
            <a:endParaRPr dirty="0"/>
          </a:p>
        </p:txBody>
      </p:sp>
      <p:sp>
        <p:nvSpPr>
          <p:cNvPr id="681" name="Google Shape;681;p50"/>
          <p:cNvSpPr/>
          <p:nvPr/>
        </p:nvSpPr>
        <p:spPr>
          <a:xfrm>
            <a:off x="3722248" y="1305500"/>
            <a:ext cx="800100" cy="800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6456333" y="1305500"/>
            <a:ext cx="800100" cy="8001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805;p54">
            <a:extLst>
              <a:ext uri="{FF2B5EF4-FFF2-40B4-BE49-F238E27FC236}">
                <a16:creationId xmlns:a16="http://schemas.microsoft.com/office/drawing/2014/main" id="{946A978F-D616-40B1-9150-1E25AEC15B0F}"/>
              </a:ext>
            </a:extLst>
          </p:cNvPr>
          <p:cNvGrpSpPr/>
          <p:nvPr/>
        </p:nvGrpSpPr>
        <p:grpSpPr>
          <a:xfrm>
            <a:off x="1080858" y="1415451"/>
            <a:ext cx="571499" cy="592792"/>
            <a:chOff x="861425" y="1499800"/>
            <a:chExt cx="355625" cy="368875"/>
          </a:xfrm>
        </p:grpSpPr>
        <p:sp>
          <p:nvSpPr>
            <p:cNvPr id="42" name="Google Shape;806;p54">
              <a:extLst>
                <a:ext uri="{FF2B5EF4-FFF2-40B4-BE49-F238E27FC236}">
                  <a16:creationId xmlns:a16="http://schemas.microsoft.com/office/drawing/2014/main" id="{3E0D3C8A-27FC-46FF-99C2-C4E7EF41D7DB}"/>
                </a:ext>
              </a:extLst>
            </p:cNvPr>
            <p:cNvSpPr/>
            <p:nvPr/>
          </p:nvSpPr>
          <p:spPr>
            <a:xfrm>
              <a:off x="969025" y="1608750"/>
              <a:ext cx="101850" cy="10825"/>
            </a:xfrm>
            <a:custGeom>
              <a:avLst/>
              <a:gdLst/>
              <a:ahLst/>
              <a:cxnLst/>
              <a:rect l="l" t="t" r="r" b="b"/>
              <a:pathLst>
                <a:path w="4074" h="433" extrusionOk="0">
                  <a:moveTo>
                    <a:pt x="3857" y="0"/>
                  </a:moveTo>
                  <a:cubicBezTo>
                    <a:pt x="3855" y="0"/>
                    <a:pt x="3853" y="0"/>
                    <a:pt x="3851" y="0"/>
                  </a:cubicBezTo>
                  <a:lnTo>
                    <a:pt x="210" y="0"/>
                  </a:lnTo>
                  <a:cubicBezTo>
                    <a:pt x="94" y="3"/>
                    <a:pt x="0" y="99"/>
                    <a:pt x="0" y="216"/>
                  </a:cubicBezTo>
                  <a:cubicBezTo>
                    <a:pt x="0" y="334"/>
                    <a:pt x="94" y="429"/>
                    <a:pt x="210" y="433"/>
                  </a:cubicBezTo>
                  <a:lnTo>
                    <a:pt x="3850" y="433"/>
                  </a:lnTo>
                  <a:cubicBezTo>
                    <a:pt x="3853" y="433"/>
                    <a:pt x="3855" y="433"/>
                    <a:pt x="3858" y="433"/>
                  </a:cubicBezTo>
                  <a:cubicBezTo>
                    <a:pt x="3977" y="433"/>
                    <a:pt x="4074" y="336"/>
                    <a:pt x="4074" y="216"/>
                  </a:cubicBezTo>
                  <a:cubicBezTo>
                    <a:pt x="4074" y="96"/>
                    <a:pt x="3975" y="0"/>
                    <a:pt x="3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7;p54">
              <a:extLst>
                <a:ext uri="{FF2B5EF4-FFF2-40B4-BE49-F238E27FC236}">
                  <a16:creationId xmlns:a16="http://schemas.microsoft.com/office/drawing/2014/main" id="{0622F7D9-16EE-49ED-9309-2A7F75DC5116}"/>
                </a:ext>
              </a:extLst>
            </p:cNvPr>
            <p:cNvSpPr/>
            <p:nvPr/>
          </p:nvSpPr>
          <p:spPr>
            <a:xfrm>
              <a:off x="969025" y="1628175"/>
              <a:ext cx="62000" cy="10850"/>
            </a:xfrm>
            <a:custGeom>
              <a:avLst/>
              <a:gdLst/>
              <a:ahLst/>
              <a:cxnLst/>
              <a:rect l="l" t="t" r="r" b="b"/>
              <a:pathLst>
                <a:path w="2480" h="434" extrusionOk="0">
                  <a:moveTo>
                    <a:pt x="2265" y="0"/>
                  </a:moveTo>
                  <a:cubicBezTo>
                    <a:pt x="2262" y="0"/>
                    <a:pt x="2259" y="0"/>
                    <a:pt x="2257" y="1"/>
                  </a:cubicBezTo>
                  <a:lnTo>
                    <a:pt x="210" y="1"/>
                  </a:lnTo>
                  <a:cubicBezTo>
                    <a:pt x="94" y="4"/>
                    <a:pt x="0" y="99"/>
                    <a:pt x="0" y="217"/>
                  </a:cubicBezTo>
                  <a:cubicBezTo>
                    <a:pt x="0" y="333"/>
                    <a:pt x="94" y="430"/>
                    <a:pt x="210" y="433"/>
                  </a:cubicBezTo>
                  <a:lnTo>
                    <a:pt x="2257" y="433"/>
                  </a:lnTo>
                  <a:cubicBezTo>
                    <a:pt x="2259" y="433"/>
                    <a:pt x="2261" y="433"/>
                    <a:pt x="2262" y="433"/>
                  </a:cubicBezTo>
                  <a:cubicBezTo>
                    <a:pt x="2382" y="433"/>
                    <a:pt x="2479" y="337"/>
                    <a:pt x="2479" y="217"/>
                  </a:cubicBezTo>
                  <a:cubicBezTo>
                    <a:pt x="2479" y="97"/>
                    <a:pt x="2384" y="0"/>
                    <a:pt x="2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8;p54">
              <a:extLst>
                <a:ext uri="{FF2B5EF4-FFF2-40B4-BE49-F238E27FC236}">
                  <a16:creationId xmlns:a16="http://schemas.microsoft.com/office/drawing/2014/main" id="{4C541F24-B090-42D1-B172-A8C2C35DD3FC}"/>
                </a:ext>
              </a:extLst>
            </p:cNvPr>
            <p:cNvSpPr/>
            <p:nvPr/>
          </p:nvSpPr>
          <p:spPr>
            <a:xfrm>
              <a:off x="908650" y="1604925"/>
              <a:ext cx="48225" cy="35125"/>
            </a:xfrm>
            <a:custGeom>
              <a:avLst/>
              <a:gdLst/>
              <a:ahLst/>
              <a:cxnLst/>
              <a:rect l="l" t="t" r="r" b="b"/>
              <a:pathLst>
                <a:path w="1929" h="1405" extrusionOk="0">
                  <a:moveTo>
                    <a:pt x="1691" y="0"/>
                  </a:moveTo>
                  <a:cubicBezTo>
                    <a:pt x="1634" y="0"/>
                    <a:pt x="1578" y="22"/>
                    <a:pt x="1536" y="66"/>
                  </a:cubicBezTo>
                  <a:lnTo>
                    <a:pt x="1536" y="64"/>
                  </a:lnTo>
                  <a:lnTo>
                    <a:pt x="738" y="883"/>
                  </a:lnTo>
                  <a:lnTo>
                    <a:pt x="395" y="547"/>
                  </a:lnTo>
                  <a:cubicBezTo>
                    <a:pt x="352" y="505"/>
                    <a:pt x="296" y="483"/>
                    <a:pt x="240" y="483"/>
                  </a:cubicBezTo>
                  <a:cubicBezTo>
                    <a:pt x="183" y="483"/>
                    <a:pt x="127" y="505"/>
                    <a:pt x="85" y="549"/>
                  </a:cubicBezTo>
                  <a:cubicBezTo>
                    <a:pt x="0" y="636"/>
                    <a:pt x="3" y="775"/>
                    <a:pt x="92" y="857"/>
                  </a:cubicBezTo>
                  <a:lnTo>
                    <a:pt x="592" y="1344"/>
                  </a:lnTo>
                  <a:cubicBezTo>
                    <a:pt x="634" y="1385"/>
                    <a:pt x="689" y="1405"/>
                    <a:pt x="743" y="1405"/>
                  </a:cubicBezTo>
                  <a:cubicBezTo>
                    <a:pt x="800" y="1405"/>
                    <a:pt x="856" y="1384"/>
                    <a:pt x="899" y="1341"/>
                  </a:cubicBezTo>
                  <a:lnTo>
                    <a:pt x="1846" y="368"/>
                  </a:lnTo>
                  <a:cubicBezTo>
                    <a:pt x="1929" y="282"/>
                    <a:pt x="1927" y="145"/>
                    <a:pt x="1841" y="61"/>
                  </a:cubicBezTo>
                  <a:cubicBezTo>
                    <a:pt x="1799" y="20"/>
                    <a:pt x="1745" y="0"/>
                    <a:pt x="1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9;p54">
              <a:extLst>
                <a:ext uri="{FF2B5EF4-FFF2-40B4-BE49-F238E27FC236}">
                  <a16:creationId xmlns:a16="http://schemas.microsoft.com/office/drawing/2014/main" id="{8B329C43-97C5-4198-968D-5D337960B894}"/>
                </a:ext>
              </a:extLst>
            </p:cNvPr>
            <p:cNvSpPr/>
            <p:nvPr/>
          </p:nvSpPr>
          <p:spPr>
            <a:xfrm>
              <a:off x="968875" y="1663875"/>
              <a:ext cx="101850" cy="10875"/>
            </a:xfrm>
            <a:custGeom>
              <a:avLst/>
              <a:gdLst/>
              <a:ahLst/>
              <a:cxnLst/>
              <a:rect l="l" t="t" r="r" b="b"/>
              <a:pathLst>
                <a:path w="4074" h="435" extrusionOk="0">
                  <a:moveTo>
                    <a:pt x="216" y="0"/>
                  </a:moveTo>
                  <a:cubicBezTo>
                    <a:pt x="97" y="0"/>
                    <a:pt x="0" y="97"/>
                    <a:pt x="0" y="217"/>
                  </a:cubicBezTo>
                  <a:cubicBezTo>
                    <a:pt x="0" y="336"/>
                    <a:pt x="97" y="433"/>
                    <a:pt x="216" y="434"/>
                  </a:cubicBezTo>
                  <a:lnTo>
                    <a:pt x="3856" y="434"/>
                  </a:lnTo>
                  <a:cubicBezTo>
                    <a:pt x="3977" y="434"/>
                    <a:pt x="4074" y="336"/>
                    <a:pt x="4074" y="217"/>
                  </a:cubicBezTo>
                  <a:cubicBezTo>
                    <a:pt x="4074" y="97"/>
                    <a:pt x="3977" y="0"/>
                    <a:pt x="3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0;p54">
              <a:extLst>
                <a:ext uri="{FF2B5EF4-FFF2-40B4-BE49-F238E27FC236}">
                  <a16:creationId xmlns:a16="http://schemas.microsoft.com/office/drawing/2014/main" id="{DA1AA72C-CB86-4A31-89DC-0DC0B164D71B}"/>
                </a:ext>
              </a:extLst>
            </p:cNvPr>
            <p:cNvSpPr/>
            <p:nvPr/>
          </p:nvSpPr>
          <p:spPr>
            <a:xfrm>
              <a:off x="968875" y="1683300"/>
              <a:ext cx="61975" cy="10850"/>
            </a:xfrm>
            <a:custGeom>
              <a:avLst/>
              <a:gdLst/>
              <a:ahLst/>
              <a:cxnLst/>
              <a:rect l="l" t="t" r="r" b="b"/>
              <a:pathLst>
                <a:path w="2479" h="434" extrusionOk="0">
                  <a:moveTo>
                    <a:pt x="216" y="1"/>
                  </a:moveTo>
                  <a:cubicBezTo>
                    <a:pt x="97" y="1"/>
                    <a:pt x="0" y="98"/>
                    <a:pt x="0" y="217"/>
                  </a:cubicBezTo>
                  <a:cubicBezTo>
                    <a:pt x="0" y="336"/>
                    <a:pt x="97" y="433"/>
                    <a:pt x="216" y="433"/>
                  </a:cubicBezTo>
                  <a:lnTo>
                    <a:pt x="2263" y="433"/>
                  </a:lnTo>
                  <a:cubicBezTo>
                    <a:pt x="2382" y="433"/>
                    <a:pt x="2479" y="336"/>
                    <a:pt x="2479" y="217"/>
                  </a:cubicBezTo>
                  <a:cubicBezTo>
                    <a:pt x="2479" y="98"/>
                    <a:pt x="2382" y="1"/>
                    <a:pt x="2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1;p54">
              <a:extLst>
                <a:ext uri="{FF2B5EF4-FFF2-40B4-BE49-F238E27FC236}">
                  <a16:creationId xmlns:a16="http://schemas.microsoft.com/office/drawing/2014/main" id="{1A8CDC28-3724-4021-9FBD-1D9B16D88F0E}"/>
                </a:ext>
              </a:extLst>
            </p:cNvPr>
            <p:cNvSpPr/>
            <p:nvPr/>
          </p:nvSpPr>
          <p:spPr>
            <a:xfrm>
              <a:off x="908650" y="1660050"/>
              <a:ext cx="48225" cy="35100"/>
            </a:xfrm>
            <a:custGeom>
              <a:avLst/>
              <a:gdLst/>
              <a:ahLst/>
              <a:cxnLst/>
              <a:rect l="l" t="t" r="r" b="b"/>
              <a:pathLst>
                <a:path w="1929" h="1404" extrusionOk="0">
                  <a:moveTo>
                    <a:pt x="1691" y="0"/>
                  </a:moveTo>
                  <a:cubicBezTo>
                    <a:pt x="1634" y="0"/>
                    <a:pt x="1578" y="22"/>
                    <a:pt x="1536" y="66"/>
                  </a:cubicBezTo>
                  <a:lnTo>
                    <a:pt x="738" y="883"/>
                  </a:lnTo>
                  <a:lnTo>
                    <a:pt x="395" y="548"/>
                  </a:lnTo>
                  <a:cubicBezTo>
                    <a:pt x="352" y="504"/>
                    <a:pt x="296" y="483"/>
                    <a:pt x="240" y="483"/>
                  </a:cubicBezTo>
                  <a:cubicBezTo>
                    <a:pt x="183" y="483"/>
                    <a:pt x="127" y="505"/>
                    <a:pt x="85" y="548"/>
                  </a:cubicBezTo>
                  <a:cubicBezTo>
                    <a:pt x="0" y="635"/>
                    <a:pt x="3" y="775"/>
                    <a:pt x="92" y="858"/>
                  </a:cubicBezTo>
                  <a:lnTo>
                    <a:pt x="592" y="1344"/>
                  </a:lnTo>
                  <a:cubicBezTo>
                    <a:pt x="634" y="1384"/>
                    <a:pt x="688" y="1404"/>
                    <a:pt x="743" y="1404"/>
                  </a:cubicBezTo>
                  <a:cubicBezTo>
                    <a:pt x="799" y="1404"/>
                    <a:pt x="856" y="1382"/>
                    <a:pt x="899" y="1339"/>
                  </a:cubicBezTo>
                  <a:lnTo>
                    <a:pt x="1846" y="368"/>
                  </a:lnTo>
                  <a:cubicBezTo>
                    <a:pt x="1929" y="282"/>
                    <a:pt x="1927" y="145"/>
                    <a:pt x="1841" y="61"/>
                  </a:cubicBezTo>
                  <a:cubicBezTo>
                    <a:pt x="1799" y="21"/>
                    <a:pt x="1745" y="0"/>
                    <a:pt x="1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2;p54">
              <a:extLst>
                <a:ext uri="{FF2B5EF4-FFF2-40B4-BE49-F238E27FC236}">
                  <a16:creationId xmlns:a16="http://schemas.microsoft.com/office/drawing/2014/main" id="{21B40ABE-0E0A-4684-B812-2C0226D814FB}"/>
                </a:ext>
              </a:extLst>
            </p:cNvPr>
            <p:cNvSpPr/>
            <p:nvPr/>
          </p:nvSpPr>
          <p:spPr>
            <a:xfrm>
              <a:off x="908775" y="1715150"/>
              <a:ext cx="48100" cy="35150"/>
            </a:xfrm>
            <a:custGeom>
              <a:avLst/>
              <a:gdLst/>
              <a:ahLst/>
              <a:cxnLst/>
              <a:rect l="l" t="t" r="r" b="b"/>
              <a:pathLst>
                <a:path w="1924" h="1406" extrusionOk="0">
                  <a:moveTo>
                    <a:pt x="1686" y="1"/>
                  </a:moveTo>
                  <a:cubicBezTo>
                    <a:pt x="1629" y="1"/>
                    <a:pt x="1573" y="23"/>
                    <a:pt x="1531" y="66"/>
                  </a:cubicBezTo>
                  <a:lnTo>
                    <a:pt x="1531" y="67"/>
                  </a:lnTo>
                  <a:lnTo>
                    <a:pt x="733" y="884"/>
                  </a:lnTo>
                  <a:lnTo>
                    <a:pt x="390" y="549"/>
                  </a:lnTo>
                  <a:cubicBezTo>
                    <a:pt x="347" y="507"/>
                    <a:pt x="292" y="487"/>
                    <a:pt x="237" y="487"/>
                  </a:cubicBezTo>
                  <a:cubicBezTo>
                    <a:pt x="181" y="487"/>
                    <a:pt x="125" y="509"/>
                    <a:pt x="83" y="552"/>
                  </a:cubicBezTo>
                  <a:cubicBezTo>
                    <a:pt x="0" y="638"/>
                    <a:pt x="2" y="775"/>
                    <a:pt x="87" y="859"/>
                  </a:cubicBezTo>
                  <a:lnTo>
                    <a:pt x="587" y="1346"/>
                  </a:lnTo>
                  <a:cubicBezTo>
                    <a:pt x="629" y="1385"/>
                    <a:pt x="683" y="1405"/>
                    <a:pt x="738" y="1405"/>
                  </a:cubicBezTo>
                  <a:cubicBezTo>
                    <a:pt x="794" y="1405"/>
                    <a:pt x="851" y="1384"/>
                    <a:pt x="894" y="1341"/>
                  </a:cubicBezTo>
                  <a:lnTo>
                    <a:pt x="1841" y="369"/>
                  </a:lnTo>
                  <a:cubicBezTo>
                    <a:pt x="1924" y="283"/>
                    <a:pt x="1922" y="145"/>
                    <a:pt x="1836" y="62"/>
                  </a:cubicBezTo>
                  <a:cubicBezTo>
                    <a:pt x="1794" y="21"/>
                    <a:pt x="174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3;p54">
              <a:extLst>
                <a:ext uri="{FF2B5EF4-FFF2-40B4-BE49-F238E27FC236}">
                  <a16:creationId xmlns:a16="http://schemas.microsoft.com/office/drawing/2014/main" id="{BA5C4E44-7931-4D60-9621-B986B73B680D}"/>
                </a:ext>
              </a:extLst>
            </p:cNvPr>
            <p:cNvSpPr/>
            <p:nvPr/>
          </p:nvSpPr>
          <p:spPr>
            <a:xfrm>
              <a:off x="908775" y="1770400"/>
              <a:ext cx="48025" cy="35050"/>
            </a:xfrm>
            <a:custGeom>
              <a:avLst/>
              <a:gdLst/>
              <a:ahLst/>
              <a:cxnLst/>
              <a:rect l="l" t="t" r="r" b="b"/>
              <a:pathLst>
                <a:path w="1921" h="1402" extrusionOk="0">
                  <a:moveTo>
                    <a:pt x="1682" y="0"/>
                  </a:moveTo>
                  <a:cubicBezTo>
                    <a:pt x="1628" y="0"/>
                    <a:pt x="1573" y="21"/>
                    <a:pt x="1531" y="62"/>
                  </a:cubicBezTo>
                  <a:lnTo>
                    <a:pt x="733" y="880"/>
                  </a:lnTo>
                  <a:lnTo>
                    <a:pt x="390" y="544"/>
                  </a:lnTo>
                  <a:cubicBezTo>
                    <a:pt x="347" y="504"/>
                    <a:pt x="293" y="483"/>
                    <a:pt x="238" y="483"/>
                  </a:cubicBezTo>
                  <a:cubicBezTo>
                    <a:pt x="181" y="483"/>
                    <a:pt x="125" y="505"/>
                    <a:pt x="83" y="549"/>
                  </a:cubicBezTo>
                  <a:cubicBezTo>
                    <a:pt x="0" y="635"/>
                    <a:pt x="2" y="772"/>
                    <a:pt x="87" y="854"/>
                  </a:cubicBezTo>
                  <a:lnTo>
                    <a:pt x="587" y="1341"/>
                  </a:lnTo>
                  <a:cubicBezTo>
                    <a:pt x="629" y="1382"/>
                    <a:pt x="684" y="1402"/>
                    <a:pt x="738" y="1402"/>
                  </a:cubicBezTo>
                  <a:cubicBezTo>
                    <a:pt x="795" y="1402"/>
                    <a:pt x="851" y="1380"/>
                    <a:pt x="894" y="1338"/>
                  </a:cubicBezTo>
                  <a:lnTo>
                    <a:pt x="1841" y="365"/>
                  </a:lnTo>
                  <a:cubicBezTo>
                    <a:pt x="1921" y="279"/>
                    <a:pt x="1918" y="144"/>
                    <a:pt x="1833" y="62"/>
                  </a:cubicBezTo>
                  <a:cubicBezTo>
                    <a:pt x="1791" y="21"/>
                    <a:pt x="1737" y="0"/>
                    <a:pt x="16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4;p54">
              <a:extLst>
                <a:ext uri="{FF2B5EF4-FFF2-40B4-BE49-F238E27FC236}">
                  <a16:creationId xmlns:a16="http://schemas.microsoft.com/office/drawing/2014/main" id="{D3F3BD16-76CF-458B-9308-C43EE31F966F}"/>
                </a:ext>
              </a:extLst>
            </p:cNvPr>
            <p:cNvSpPr/>
            <p:nvPr/>
          </p:nvSpPr>
          <p:spPr>
            <a:xfrm>
              <a:off x="861425" y="1499800"/>
              <a:ext cx="355625" cy="368875"/>
            </a:xfrm>
            <a:custGeom>
              <a:avLst/>
              <a:gdLst/>
              <a:ahLst/>
              <a:cxnLst/>
              <a:rect l="l" t="t" r="r" b="b"/>
              <a:pathLst>
                <a:path w="14225" h="14755" extrusionOk="0">
                  <a:moveTo>
                    <a:pt x="5929" y="432"/>
                  </a:moveTo>
                  <a:cubicBezTo>
                    <a:pt x="5972" y="432"/>
                    <a:pt x="6006" y="467"/>
                    <a:pt x="6006" y="510"/>
                  </a:cubicBezTo>
                  <a:lnTo>
                    <a:pt x="6006" y="1045"/>
                  </a:lnTo>
                  <a:cubicBezTo>
                    <a:pt x="6006" y="1164"/>
                    <a:pt x="6103" y="1262"/>
                    <a:pt x="6222" y="1262"/>
                  </a:cubicBezTo>
                  <a:lnTo>
                    <a:pt x="7157" y="1262"/>
                  </a:lnTo>
                  <a:cubicBezTo>
                    <a:pt x="7241" y="1262"/>
                    <a:pt x="7309" y="1331"/>
                    <a:pt x="7309" y="1415"/>
                  </a:cubicBezTo>
                  <a:lnTo>
                    <a:pt x="7309" y="2431"/>
                  </a:lnTo>
                  <a:cubicBezTo>
                    <a:pt x="7309" y="2515"/>
                    <a:pt x="7241" y="2584"/>
                    <a:pt x="7157" y="2585"/>
                  </a:cubicBezTo>
                  <a:lnTo>
                    <a:pt x="3341" y="2585"/>
                  </a:lnTo>
                  <a:cubicBezTo>
                    <a:pt x="3257" y="2584"/>
                    <a:pt x="3188" y="2515"/>
                    <a:pt x="3188" y="2431"/>
                  </a:cubicBezTo>
                  <a:lnTo>
                    <a:pt x="3187" y="1415"/>
                  </a:lnTo>
                  <a:cubicBezTo>
                    <a:pt x="3187" y="1331"/>
                    <a:pt x="3255" y="1262"/>
                    <a:pt x="3339" y="1262"/>
                  </a:cubicBezTo>
                  <a:lnTo>
                    <a:pt x="4273" y="1262"/>
                  </a:lnTo>
                  <a:cubicBezTo>
                    <a:pt x="4393" y="1262"/>
                    <a:pt x="4490" y="1164"/>
                    <a:pt x="4490" y="1045"/>
                  </a:cubicBezTo>
                  <a:lnTo>
                    <a:pt x="4490" y="510"/>
                  </a:lnTo>
                  <a:cubicBezTo>
                    <a:pt x="4490" y="467"/>
                    <a:pt x="4524" y="432"/>
                    <a:pt x="4567" y="432"/>
                  </a:cubicBezTo>
                  <a:close/>
                  <a:moveTo>
                    <a:pt x="9469" y="6835"/>
                  </a:moveTo>
                  <a:cubicBezTo>
                    <a:pt x="9570" y="6950"/>
                    <a:pt x="9661" y="7074"/>
                    <a:pt x="9737" y="7206"/>
                  </a:cubicBezTo>
                  <a:cubicBezTo>
                    <a:pt x="9647" y="7214"/>
                    <a:pt x="9556" y="7223"/>
                    <a:pt x="9469" y="7234"/>
                  </a:cubicBezTo>
                  <a:lnTo>
                    <a:pt x="9469" y="6835"/>
                  </a:lnTo>
                  <a:close/>
                  <a:moveTo>
                    <a:pt x="12245" y="6099"/>
                  </a:moveTo>
                  <a:cubicBezTo>
                    <a:pt x="12261" y="6099"/>
                    <a:pt x="12276" y="6099"/>
                    <a:pt x="12291" y="6099"/>
                  </a:cubicBezTo>
                  <a:cubicBezTo>
                    <a:pt x="12297" y="6419"/>
                    <a:pt x="12256" y="7090"/>
                    <a:pt x="11860" y="7486"/>
                  </a:cubicBezTo>
                  <a:cubicBezTo>
                    <a:pt x="11481" y="7865"/>
                    <a:pt x="10854" y="7918"/>
                    <a:pt x="10519" y="7918"/>
                  </a:cubicBezTo>
                  <a:cubicBezTo>
                    <a:pt x="10502" y="7918"/>
                    <a:pt x="10487" y="7918"/>
                    <a:pt x="10472" y="7918"/>
                  </a:cubicBezTo>
                  <a:cubicBezTo>
                    <a:pt x="10466" y="7598"/>
                    <a:pt x="10507" y="6929"/>
                    <a:pt x="10904" y="6532"/>
                  </a:cubicBezTo>
                  <a:cubicBezTo>
                    <a:pt x="11284" y="6152"/>
                    <a:pt x="11912" y="6099"/>
                    <a:pt x="12245" y="6099"/>
                  </a:cubicBezTo>
                  <a:close/>
                  <a:moveTo>
                    <a:pt x="10987" y="8320"/>
                  </a:moveTo>
                  <a:cubicBezTo>
                    <a:pt x="10836" y="8398"/>
                    <a:pt x="10674" y="8451"/>
                    <a:pt x="10507" y="8476"/>
                  </a:cubicBezTo>
                  <a:lnTo>
                    <a:pt x="10507" y="8478"/>
                  </a:lnTo>
                  <a:cubicBezTo>
                    <a:pt x="10507" y="8440"/>
                    <a:pt x="10507" y="8398"/>
                    <a:pt x="10504" y="8352"/>
                  </a:cubicBezTo>
                  <a:lnTo>
                    <a:pt x="10526" y="8352"/>
                  </a:lnTo>
                  <a:cubicBezTo>
                    <a:pt x="10680" y="8352"/>
                    <a:pt x="10834" y="8343"/>
                    <a:pt x="10987" y="8320"/>
                  </a:cubicBezTo>
                  <a:close/>
                  <a:moveTo>
                    <a:pt x="2754" y="1630"/>
                  </a:moveTo>
                  <a:lnTo>
                    <a:pt x="2754" y="2235"/>
                  </a:lnTo>
                  <a:lnTo>
                    <a:pt x="1244" y="2235"/>
                  </a:lnTo>
                  <a:cubicBezTo>
                    <a:pt x="1123" y="2235"/>
                    <a:pt x="1026" y="2332"/>
                    <a:pt x="1026" y="2452"/>
                  </a:cubicBezTo>
                  <a:lnTo>
                    <a:pt x="1026" y="7880"/>
                  </a:lnTo>
                  <a:cubicBezTo>
                    <a:pt x="1031" y="7996"/>
                    <a:pt x="1126" y="8090"/>
                    <a:pt x="1244" y="8090"/>
                  </a:cubicBezTo>
                  <a:cubicBezTo>
                    <a:pt x="1360" y="8090"/>
                    <a:pt x="1457" y="7996"/>
                    <a:pt x="1460" y="7880"/>
                  </a:cubicBezTo>
                  <a:lnTo>
                    <a:pt x="1460" y="2670"/>
                  </a:lnTo>
                  <a:lnTo>
                    <a:pt x="2803" y="2670"/>
                  </a:lnTo>
                  <a:cubicBezTo>
                    <a:pt x="2897" y="2881"/>
                    <a:pt x="3107" y="3018"/>
                    <a:pt x="3339" y="3018"/>
                  </a:cubicBezTo>
                  <a:lnTo>
                    <a:pt x="7155" y="3018"/>
                  </a:lnTo>
                  <a:cubicBezTo>
                    <a:pt x="7387" y="3018"/>
                    <a:pt x="7597" y="2881"/>
                    <a:pt x="7691" y="2670"/>
                  </a:cubicBezTo>
                  <a:lnTo>
                    <a:pt x="9035" y="2670"/>
                  </a:lnTo>
                  <a:lnTo>
                    <a:pt x="9035" y="5951"/>
                  </a:lnTo>
                  <a:cubicBezTo>
                    <a:pt x="9013" y="5944"/>
                    <a:pt x="8991" y="5941"/>
                    <a:pt x="8969" y="5941"/>
                  </a:cubicBezTo>
                  <a:cubicBezTo>
                    <a:pt x="8885" y="5941"/>
                    <a:pt x="8806" y="5989"/>
                    <a:pt x="8771" y="6069"/>
                  </a:cubicBezTo>
                  <a:cubicBezTo>
                    <a:pt x="8725" y="6171"/>
                    <a:pt x="8763" y="6290"/>
                    <a:pt x="8860" y="6346"/>
                  </a:cubicBezTo>
                  <a:cubicBezTo>
                    <a:pt x="8920" y="6381"/>
                    <a:pt x="8979" y="6419"/>
                    <a:pt x="9035" y="6457"/>
                  </a:cubicBezTo>
                  <a:lnTo>
                    <a:pt x="9035" y="7304"/>
                  </a:lnTo>
                  <a:cubicBezTo>
                    <a:pt x="8203" y="7473"/>
                    <a:pt x="7513" y="7813"/>
                    <a:pt x="7060" y="8295"/>
                  </a:cubicBezTo>
                  <a:cubicBezTo>
                    <a:pt x="6925" y="8438"/>
                    <a:pt x="6809" y="8597"/>
                    <a:pt x="6712" y="8769"/>
                  </a:cubicBezTo>
                  <a:lnTo>
                    <a:pt x="4514" y="8769"/>
                  </a:lnTo>
                  <a:cubicBezTo>
                    <a:pt x="4395" y="8769"/>
                    <a:pt x="4298" y="8866"/>
                    <a:pt x="4298" y="8986"/>
                  </a:cubicBezTo>
                  <a:cubicBezTo>
                    <a:pt x="4298" y="9106"/>
                    <a:pt x="4395" y="9203"/>
                    <a:pt x="4514" y="9203"/>
                  </a:cubicBezTo>
                  <a:lnTo>
                    <a:pt x="6524" y="9203"/>
                  </a:lnTo>
                  <a:cubicBezTo>
                    <a:pt x="6487" y="9314"/>
                    <a:pt x="6460" y="9430"/>
                    <a:pt x="6440" y="9546"/>
                  </a:cubicBezTo>
                  <a:lnTo>
                    <a:pt x="4514" y="9546"/>
                  </a:lnTo>
                  <a:cubicBezTo>
                    <a:pt x="4395" y="9546"/>
                    <a:pt x="4298" y="9643"/>
                    <a:pt x="4298" y="9762"/>
                  </a:cubicBezTo>
                  <a:cubicBezTo>
                    <a:pt x="4298" y="9882"/>
                    <a:pt x="4395" y="9980"/>
                    <a:pt x="4514" y="9980"/>
                  </a:cubicBezTo>
                  <a:lnTo>
                    <a:pt x="6403" y="9980"/>
                  </a:lnTo>
                  <a:cubicBezTo>
                    <a:pt x="6402" y="10060"/>
                    <a:pt x="6403" y="10139"/>
                    <a:pt x="6408" y="10220"/>
                  </a:cubicBezTo>
                  <a:cubicBezTo>
                    <a:pt x="6424" y="10473"/>
                    <a:pt x="6452" y="10724"/>
                    <a:pt x="6494" y="10976"/>
                  </a:cubicBezTo>
                  <a:lnTo>
                    <a:pt x="4514" y="10976"/>
                  </a:lnTo>
                  <a:cubicBezTo>
                    <a:pt x="4395" y="10976"/>
                    <a:pt x="4298" y="11072"/>
                    <a:pt x="4298" y="11192"/>
                  </a:cubicBezTo>
                  <a:cubicBezTo>
                    <a:pt x="4298" y="11311"/>
                    <a:pt x="4395" y="11408"/>
                    <a:pt x="4514" y="11408"/>
                  </a:cubicBezTo>
                  <a:lnTo>
                    <a:pt x="6581" y="11408"/>
                  </a:lnTo>
                  <a:cubicBezTo>
                    <a:pt x="6608" y="11524"/>
                    <a:pt x="6637" y="11639"/>
                    <a:pt x="6670" y="11751"/>
                  </a:cubicBezTo>
                  <a:lnTo>
                    <a:pt x="4514" y="11751"/>
                  </a:lnTo>
                  <a:cubicBezTo>
                    <a:pt x="4395" y="11751"/>
                    <a:pt x="4298" y="11848"/>
                    <a:pt x="4298" y="11968"/>
                  </a:cubicBezTo>
                  <a:cubicBezTo>
                    <a:pt x="4298" y="12088"/>
                    <a:pt x="4395" y="12185"/>
                    <a:pt x="4514" y="12185"/>
                  </a:cubicBezTo>
                  <a:lnTo>
                    <a:pt x="6810" y="12185"/>
                  </a:lnTo>
                  <a:cubicBezTo>
                    <a:pt x="6923" y="12499"/>
                    <a:pt x="7063" y="12804"/>
                    <a:pt x="7228" y="13093"/>
                  </a:cubicBezTo>
                  <a:cubicBezTo>
                    <a:pt x="7263" y="13157"/>
                    <a:pt x="7300" y="13219"/>
                    <a:pt x="7337" y="13278"/>
                  </a:cubicBezTo>
                  <a:lnTo>
                    <a:pt x="1460" y="13278"/>
                  </a:lnTo>
                  <a:lnTo>
                    <a:pt x="1460" y="8745"/>
                  </a:lnTo>
                  <a:cubicBezTo>
                    <a:pt x="1460" y="8626"/>
                    <a:pt x="1363" y="8529"/>
                    <a:pt x="1244" y="8529"/>
                  </a:cubicBezTo>
                  <a:cubicBezTo>
                    <a:pt x="1123" y="8529"/>
                    <a:pt x="1026" y="8626"/>
                    <a:pt x="1026" y="8745"/>
                  </a:cubicBezTo>
                  <a:lnTo>
                    <a:pt x="1026" y="13496"/>
                  </a:lnTo>
                  <a:cubicBezTo>
                    <a:pt x="1026" y="13615"/>
                    <a:pt x="1123" y="13712"/>
                    <a:pt x="1244" y="13712"/>
                  </a:cubicBezTo>
                  <a:lnTo>
                    <a:pt x="7640" y="13712"/>
                  </a:lnTo>
                  <a:cubicBezTo>
                    <a:pt x="7815" y="13938"/>
                    <a:pt x="8019" y="14141"/>
                    <a:pt x="8243" y="14318"/>
                  </a:cubicBezTo>
                  <a:lnTo>
                    <a:pt x="778" y="14318"/>
                  </a:lnTo>
                  <a:cubicBezTo>
                    <a:pt x="587" y="14316"/>
                    <a:pt x="433" y="14162"/>
                    <a:pt x="433" y="13973"/>
                  </a:cubicBezTo>
                  <a:lnTo>
                    <a:pt x="433" y="1975"/>
                  </a:lnTo>
                  <a:cubicBezTo>
                    <a:pt x="433" y="1784"/>
                    <a:pt x="587" y="1630"/>
                    <a:pt x="778" y="1630"/>
                  </a:cubicBezTo>
                  <a:close/>
                  <a:moveTo>
                    <a:pt x="4565" y="0"/>
                  </a:moveTo>
                  <a:cubicBezTo>
                    <a:pt x="4284" y="0"/>
                    <a:pt x="4056" y="229"/>
                    <a:pt x="4056" y="510"/>
                  </a:cubicBezTo>
                  <a:lnTo>
                    <a:pt x="4056" y="828"/>
                  </a:lnTo>
                  <a:lnTo>
                    <a:pt x="3339" y="828"/>
                  </a:lnTo>
                  <a:cubicBezTo>
                    <a:pt x="3099" y="828"/>
                    <a:pt x="2885" y="975"/>
                    <a:pt x="2796" y="1196"/>
                  </a:cubicBezTo>
                  <a:lnTo>
                    <a:pt x="778" y="1196"/>
                  </a:lnTo>
                  <a:cubicBezTo>
                    <a:pt x="349" y="1197"/>
                    <a:pt x="0" y="1544"/>
                    <a:pt x="0" y="1973"/>
                  </a:cubicBezTo>
                  <a:lnTo>
                    <a:pt x="0" y="13973"/>
                  </a:lnTo>
                  <a:cubicBezTo>
                    <a:pt x="0" y="14400"/>
                    <a:pt x="349" y="14748"/>
                    <a:pt x="778" y="14750"/>
                  </a:cubicBezTo>
                  <a:lnTo>
                    <a:pt x="9267" y="14750"/>
                  </a:lnTo>
                  <a:cubicBezTo>
                    <a:pt x="9306" y="14753"/>
                    <a:pt x="9346" y="14755"/>
                    <a:pt x="9385" y="14755"/>
                  </a:cubicBezTo>
                  <a:cubicBezTo>
                    <a:pt x="9707" y="14755"/>
                    <a:pt x="10011" y="14644"/>
                    <a:pt x="10278" y="14427"/>
                  </a:cubicBezTo>
                  <a:cubicBezTo>
                    <a:pt x="10543" y="14644"/>
                    <a:pt x="10847" y="14755"/>
                    <a:pt x="11170" y="14755"/>
                  </a:cubicBezTo>
                  <a:cubicBezTo>
                    <a:pt x="11234" y="14755"/>
                    <a:pt x="11297" y="14750"/>
                    <a:pt x="11361" y="14742"/>
                  </a:cubicBezTo>
                  <a:cubicBezTo>
                    <a:pt x="12086" y="14647"/>
                    <a:pt x="12814" y="14027"/>
                    <a:pt x="13358" y="13042"/>
                  </a:cubicBezTo>
                  <a:cubicBezTo>
                    <a:pt x="13412" y="12938"/>
                    <a:pt x="13374" y="12809"/>
                    <a:pt x="13270" y="12753"/>
                  </a:cubicBezTo>
                  <a:cubicBezTo>
                    <a:pt x="13237" y="12734"/>
                    <a:pt x="13201" y="12726"/>
                    <a:pt x="13165" y="12726"/>
                  </a:cubicBezTo>
                  <a:cubicBezTo>
                    <a:pt x="13091" y="12726"/>
                    <a:pt x="13019" y="12764"/>
                    <a:pt x="12979" y="12833"/>
                  </a:cubicBezTo>
                  <a:cubicBezTo>
                    <a:pt x="12509" y="13683"/>
                    <a:pt x="11882" y="14237"/>
                    <a:pt x="11303" y="14313"/>
                  </a:cubicBezTo>
                  <a:cubicBezTo>
                    <a:pt x="11258" y="14319"/>
                    <a:pt x="11214" y="14322"/>
                    <a:pt x="11170" y="14322"/>
                  </a:cubicBezTo>
                  <a:cubicBezTo>
                    <a:pt x="10899" y="14322"/>
                    <a:pt x="10653" y="14208"/>
                    <a:pt x="10434" y="13982"/>
                  </a:cubicBezTo>
                  <a:cubicBezTo>
                    <a:pt x="10391" y="13938"/>
                    <a:pt x="10334" y="13917"/>
                    <a:pt x="10278" y="13917"/>
                  </a:cubicBezTo>
                  <a:cubicBezTo>
                    <a:pt x="10222" y="13917"/>
                    <a:pt x="10165" y="13938"/>
                    <a:pt x="10122" y="13982"/>
                  </a:cubicBezTo>
                  <a:cubicBezTo>
                    <a:pt x="9904" y="14209"/>
                    <a:pt x="9658" y="14323"/>
                    <a:pt x="9389" y="14323"/>
                  </a:cubicBezTo>
                  <a:cubicBezTo>
                    <a:pt x="9261" y="14323"/>
                    <a:pt x="9128" y="14297"/>
                    <a:pt x="8990" y="14246"/>
                  </a:cubicBezTo>
                  <a:cubicBezTo>
                    <a:pt x="8499" y="14066"/>
                    <a:pt x="7993" y="13567"/>
                    <a:pt x="7604" y="12880"/>
                  </a:cubicBezTo>
                  <a:cubicBezTo>
                    <a:pt x="7173" y="12119"/>
                    <a:pt x="6901" y="11165"/>
                    <a:pt x="6840" y="10192"/>
                  </a:cubicBezTo>
                  <a:cubicBezTo>
                    <a:pt x="6801" y="9549"/>
                    <a:pt x="6980" y="9012"/>
                    <a:pt x="7376" y="8591"/>
                  </a:cubicBezTo>
                  <a:cubicBezTo>
                    <a:pt x="7903" y="8029"/>
                    <a:pt x="8822" y="7686"/>
                    <a:pt x="9930" y="7625"/>
                  </a:cubicBezTo>
                  <a:cubicBezTo>
                    <a:pt x="9950" y="7686"/>
                    <a:pt x="9970" y="7745"/>
                    <a:pt x="9985" y="7807"/>
                  </a:cubicBezTo>
                  <a:cubicBezTo>
                    <a:pt x="10043" y="8026"/>
                    <a:pt x="10073" y="8252"/>
                    <a:pt x="10073" y="8479"/>
                  </a:cubicBezTo>
                  <a:cubicBezTo>
                    <a:pt x="9834" y="8447"/>
                    <a:pt x="9605" y="8358"/>
                    <a:pt x="9407" y="8222"/>
                  </a:cubicBezTo>
                  <a:cubicBezTo>
                    <a:pt x="9366" y="8188"/>
                    <a:pt x="9317" y="8172"/>
                    <a:pt x="9269" y="8172"/>
                  </a:cubicBezTo>
                  <a:cubicBezTo>
                    <a:pt x="9205" y="8172"/>
                    <a:pt x="9142" y="8200"/>
                    <a:pt x="9098" y="8255"/>
                  </a:cubicBezTo>
                  <a:cubicBezTo>
                    <a:pt x="9023" y="8350"/>
                    <a:pt x="9041" y="8489"/>
                    <a:pt x="9138" y="8562"/>
                  </a:cubicBezTo>
                  <a:cubicBezTo>
                    <a:pt x="9157" y="8576"/>
                    <a:pt x="9607" y="8926"/>
                    <a:pt x="10278" y="8926"/>
                  </a:cubicBezTo>
                  <a:lnTo>
                    <a:pt x="10280" y="8926"/>
                  </a:lnTo>
                  <a:cubicBezTo>
                    <a:pt x="10951" y="8926"/>
                    <a:pt x="11399" y="8576"/>
                    <a:pt x="11418" y="8562"/>
                  </a:cubicBezTo>
                  <a:cubicBezTo>
                    <a:pt x="11524" y="8474"/>
                    <a:pt x="11524" y="8312"/>
                    <a:pt x="11418" y="8225"/>
                  </a:cubicBezTo>
                  <a:cubicBezTo>
                    <a:pt x="11647" y="8155"/>
                    <a:pt x="11862" y="8044"/>
                    <a:pt x="12049" y="7894"/>
                  </a:cubicBezTo>
                  <a:cubicBezTo>
                    <a:pt x="13507" y="8408"/>
                    <a:pt x="13762" y="9422"/>
                    <a:pt x="13714" y="10192"/>
                  </a:cubicBezTo>
                  <a:cubicBezTo>
                    <a:pt x="13677" y="10834"/>
                    <a:pt x="13545" y="11468"/>
                    <a:pt x="13324" y="12073"/>
                  </a:cubicBezTo>
                  <a:cubicBezTo>
                    <a:pt x="13283" y="12185"/>
                    <a:pt x="13340" y="12309"/>
                    <a:pt x="13452" y="12351"/>
                  </a:cubicBezTo>
                  <a:cubicBezTo>
                    <a:pt x="13476" y="12360"/>
                    <a:pt x="13502" y="12364"/>
                    <a:pt x="13527" y="12364"/>
                  </a:cubicBezTo>
                  <a:cubicBezTo>
                    <a:pt x="13615" y="12364"/>
                    <a:pt x="13698" y="12310"/>
                    <a:pt x="13730" y="12224"/>
                  </a:cubicBezTo>
                  <a:cubicBezTo>
                    <a:pt x="13967" y="11580"/>
                    <a:pt x="14107" y="10904"/>
                    <a:pt x="14148" y="10219"/>
                  </a:cubicBezTo>
                  <a:cubicBezTo>
                    <a:pt x="14224" y="8980"/>
                    <a:pt x="13593" y="8042"/>
                    <a:pt x="12362" y="7549"/>
                  </a:cubicBezTo>
                  <a:cubicBezTo>
                    <a:pt x="12820" y="6861"/>
                    <a:pt x="12717" y="5911"/>
                    <a:pt x="12712" y="5867"/>
                  </a:cubicBezTo>
                  <a:cubicBezTo>
                    <a:pt x="12701" y="5767"/>
                    <a:pt x="12622" y="5689"/>
                    <a:pt x="12523" y="5678"/>
                  </a:cubicBezTo>
                  <a:cubicBezTo>
                    <a:pt x="12508" y="5676"/>
                    <a:pt x="12400" y="5664"/>
                    <a:pt x="12238" y="5664"/>
                  </a:cubicBezTo>
                  <a:cubicBezTo>
                    <a:pt x="11831" y="5664"/>
                    <a:pt x="11084" y="5738"/>
                    <a:pt x="10598" y="6225"/>
                  </a:cubicBezTo>
                  <a:cubicBezTo>
                    <a:pt x="10561" y="6261"/>
                    <a:pt x="10528" y="6299"/>
                    <a:pt x="10494" y="6339"/>
                  </a:cubicBezTo>
                  <a:lnTo>
                    <a:pt x="10494" y="4840"/>
                  </a:lnTo>
                  <a:cubicBezTo>
                    <a:pt x="10494" y="4721"/>
                    <a:pt x="10397" y="4624"/>
                    <a:pt x="10278" y="4624"/>
                  </a:cubicBezTo>
                  <a:cubicBezTo>
                    <a:pt x="10159" y="4624"/>
                    <a:pt x="10062" y="4721"/>
                    <a:pt x="10062" y="4840"/>
                  </a:cubicBezTo>
                  <a:lnTo>
                    <a:pt x="10062" y="6907"/>
                  </a:lnTo>
                  <a:cubicBezTo>
                    <a:pt x="9901" y="6654"/>
                    <a:pt x="9701" y="6430"/>
                    <a:pt x="9469" y="6241"/>
                  </a:cubicBezTo>
                  <a:lnTo>
                    <a:pt x="9469" y="2452"/>
                  </a:lnTo>
                  <a:cubicBezTo>
                    <a:pt x="9469" y="2332"/>
                    <a:pt x="9370" y="2235"/>
                    <a:pt x="9251" y="2235"/>
                  </a:cubicBezTo>
                  <a:lnTo>
                    <a:pt x="7740" y="2235"/>
                  </a:lnTo>
                  <a:lnTo>
                    <a:pt x="7740" y="1630"/>
                  </a:lnTo>
                  <a:lnTo>
                    <a:pt x="9717" y="1630"/>
                  </a:lnTo>
                  <a:cubicBezTo>
                    <a:pt x="9906" y="1630"/>
                    <a:pt x="10060" y="1784"/>
                    <a:pt x="10060" y="1975"/>
                  </a:cubicBezTo>
                  <a:lnTo>
                    <a:pt x="10060" y="3975"/>
                  </a:lnTo>
                  <a:cubicBezTo>
                    <a:pt x="10060" y="4094"/>
                    <a:pt x="10159" y="4191"/>
                    <a:pt x="10278" y="4191"/>
                  </a:cubicBezTo>
                  <a:cubicBezTo>
                    <a:pt x="10397" y="4191"/>
                    <a:pt x="10494" y="4094"/>
                    <a:pt x="10494" y="3975"/>
                  </a:cubicBezTo>
                  <a:lnTo>
                    <a:pt x="10494" y="1975"/>
                  </a:lnTo>
                  <a:cubicBezTo>
                    <a:pt x="10494" y="1545"/>
                    <a:pt x="10146" y="1197"/>
                    <a:pt x="9717" y="1197"/>
                  </a:cubicBezTo>
                  <a:lnTo>
                    <a:pt x="7699" y="1197"/>
                  </a:lnTo>
                  <a:cubicBezTo>
                    <a:pt x="7610" y="975"/>
                    <a:pt x="7394" y="828"/>
                    <a:pt x="7155" y="828"/>
                  </a:cubicBezTo>
                  <a:lnTo>
                    <a:pt x="6438" y="828"/>
                  </a:lnTo>
                  <a:lnTo>
                    <a:pt x="6438" y="510"/>
                  </a:lnTo>
                  <a:cubicBezTo>
                    <a:pt x="6438" y="229"/>
                    <a:pt x="6211" y="0"/>
                    <a:pt x="5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1269;p68">
            <a:extLst>
              <a:ext uri="{FF2B5EF4-FFF2-40B4-BE49-F238E27FC236}">
                <a16:creationId xmlns:a16="http://schemas.microsoft.com/office/drawing/2014/main" id="{B8791B17-AAFD-4D36-8DB2-6DAA1B24582A}"/>
              </a:ext>
            </a:extLst>
          </p:cNvPr>
          <p:cNvSpPr/>
          <p:nvPr/>
        </p:nvSpPr>
        <p:spPr>
          <a:xfrm>
            <a:off x="6555637" y="1454300"/>
            <a:ext cx="601492" cy="546951"/>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2800;p71">
            <a:extLst>
              <a:ext uri="{FF2B5EF4-FFF2-40B4-BE49-F238E27FC236}">
                <a16:creationId xmlns:a16="http://schemas.microsoft.com/office/drawing/2014/main" id="{A270547E-F7F3-4354-A843-A804D7CD031E}"/>
              </a:ext>
            </a:extLst>
          </p:cNvPr>
          <p:cNvGrpSpPr/>
          <p:nvPr/>
        </p:nvGrpSpPr>
        <p:grpSpPr>
          <a:xfrm>
            <a:off x="3834578" y="1400412"/>
            <a:ext cx="591371" cy="619855"/>
            <a:chOff x="7500054" y="2934735"/>
            <a:chExt cx="350576" cy="280454"/>
          </a:xfrm>
          <a:solidFill>
            <a:schemeClr val="tx1"/>
          </a:solidFill>
        </p:grpSpPr>
        <p:sp>
          <p:nvSpPr>
            <p:cNvPr id="62" name="Google Shape;12801;p71">
              <a:extLst>
                <a:ext uri="{FF2B5EF4-FFF2-40B4-BE49-F238E27FC236}">
                  <a16:creationId xmlns:a16="http://schemas.microsoft.com/office/drawing/2014/main" id="{479BC82D-13F5-42EB-B939-B829FE6CE0FB}"/>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02;p71">
              <a:extLst>
                <a:ext uri="{FF2B5EF4-FFF2-40B4-BE49-F238E27FC236}">
                  <a16:creationId xmlns:a16="http://schemas.microsoft.com/office/drawing/2014/main" id="{340DAB41-7A01-471E-8D6E-C6AB91AF7A37}"/>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03;p71">
              <a:extLst>
                <a:ext uri="{FF2B5EF4-FFF2-40B4-BE49-F238E27FC236}">
                  <a16:creationId xmlns:a16="http://schemas.microsoft.com/office/drawing/2014/main" id="{1064F189-D0B6-4FA8-860F-985621264265}"/>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04;p71">
              <a:extLst>
                <a:ext uri="{FF2B5EF4-FFF2-40B4-BE49-F238E27FC236}">
                  <a16:creationId xmlns:a16="http://schemas.microsoft.com/office/drawing/2014/main" id="{A8BB8773-B5EC-43BC-AD12-72314A815E1A}"/>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05;p71">
              <a:extLst>
                <a:ext uri="{FF2B5EF4-FFF2-40B4-BE49-F238E27FC236}">
                  <a16:creationId xmlns:a16="http://schemas.microsoft.com/office/drawing/2014/main" id="{27A4757B-7E57-4FAA-8548-127B2B8A7D8A}"/>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806;p71">
              <a:extLst>
                <a:ext uri="{FF2B5EF4-FFF2-40B4-BE49-F238E27FC236}">
                  <a16:creationId xmlns:a16="http://schemas.microsoft.com/office/drawing/2014/main" id="{64A01F3C-2C69-4B35-BFEB-4245F0C1DA29}"/>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807;p71">
              <a:extLst>
                <a:ext uri="{FF2B5EF4-FFF2-40B4-BE49-F238E27FC236}">
                  <a16:creationId xmlns:a16="http://schemas.microsoft.com/office/drawing/2014/main" id="{2F3F675F-5976-4535-AB10-770372CB7467}"/>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08;p71">
              <a:extLst>
                <a:ext uri="{FF2B5EF4-FFF2-40B4-BE49-F238E27FC236}">
                  <a16:creationId xmlns:a16="http://schemas.microsoft.com/office/drawing/2014/main" id="{5E8108D6-33EA-4F25-B3F9-C05E86541CBA}"/>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086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8"/>
          <p:cNvSpPr/>
          <p:nvPr/>
        </p:nvSpPr>
        <p:spPr>
          <a:xfrm>
            <a:off x="2280725" y="2145100"/>
            <a:ext cx="5822400" cy="2998500"/>
          </a:xfrm>
          <a:prstGeom prst="rect">
            <a:avLst/>
          </a:prstGeom>
          <a:solidFill>
            <a:srgbClr val="FFF4AC">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txBox="1">
            <a:spLocks noGrp="1"/>
          </p:cNvSpPr>
          <p:nvPr>
            <p:ph type="title"/>
          </p:nvPr>
        </p:nvSpPr>
        <p:spPr>
          <a:xfrm>
            <a:off x="605299"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Profile Template</a:t>
            </a:r>
            <a:endParaRPr dirty="0"/>
          </a:p>
        </p:txBody>
      </p:sp>
      <p:pic>
        <p:nvPicPr>
          <p:cNvPr id="3" name="Picture 2">
            <a:extLst>
              <a:ext uri="{FF2B5EF4-FFF2-40B4-BE49-F238E27FC236}">
                <a16:creationId xmlns:a16="http://schemas.microsoft.com/office/drawing/2014/main" id="{17BA53D5-1475-4DA1-987B-D51F7C171BB2}"/>
              </a:ext>
            </a:extLst>
          </p:cNvPr>
          <p:cNvPicPr>
            <a:picLocks noChangeAspect="1"/>
          </p:cNvPicPr>
          <p:nvPr/>
        </p:nvPicPr>
        <p:blipFill>
          <a:blip r:embed="rId3"/>
          <a:stretch>
            <a:fillRect/>
          </a:stretch>
        </p:blipFill>
        <p:spPr>
          <a:xfrm>
            <a:off x="1709188" y="1082907"/>
            <a:ext cx="5725624" cy="3843775"/>
          </a:xfrm>
          <a:prstGeom prst="rect">
            <a:avLst/>
          </a:prstGeom>
        </p:spPr>
      </p:pic>
    </p:spTree>
    <p:extLst>
      <p:ext uri="{BB962C8B-B14F-4D97-AF65-F5344CB8AC3E}">
        <p14:creationId xmlns:p14="http://schemas.microsoft.com/office/powerpoint/2010/main" val="197643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2AAF-7CE0-430F-A0B1-8BC26B5B0978}"/>
              </a:ext>
            </a:extLst>
          </p:cNvPr>
          <p:cNvSpPr>
            <a:spLocks noGrp="1"/>
          </p:cNvSpPr>
          <p:nvPr>
            <p:ph type="title"/>
          </p:nvPr>
        </p:nvSpPr>
        <p:spPr/>
        <p:txBody>
          <a:bodyPr/>
          <a:lstStyle/>
          <a:p>
            <a:r>
              <a:rPr lang="en-GB" dirty="0"/>
              <a:t>Data Quality</a:t>
            </a:r>
            <a:endParaRPr lang="en-US" dirty="0"/>
          </a:p>
        </p:txBody>
      </p:sp>
      <p:graphicFrame>
        <p:nvGraphicFramePr>
          <p:cNvPr id="5" name="Diagram 4">
            <a:extLst>
              <a:ext uri="{FF2B5EF4-FFF2-40B4-BE49-F238E27FC236}">
                <a16:creationId xmlns:a16="http://schemas.microsoft.com/office/drawing/2014/main" id="{D7D44B52-7D3B-480E-9CF0-0D90183FF123}"/>
              </a:ext>
            </a:extLst>
          </p:cNvPr>
          <p:cNvGraphicFramePr/>
          <p:nvPr>
            <p:extLst>
              <p:ext uri="{D42A27DB-BD31-4B8C-83A1-F6EECF244321}">
                <p14:modId xmlns:p14="http://schemas.microsoft.com/office/powerpoint/2010/main" val="2149958143"/>
              </p:ext>
            </p:extLst>
          </p:nvPr>
        </p:nvGraphicFramePr>
        <p:xfrm>
          <a:off x="610012" y="102713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23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txBox="1">
            <a:spLocks noGrp="1"/>
          </p:cNvSpPr>
          <p:nvPr>
            <p:ph type="title"/>
          </p:nvPr>
        </p:nvSpPr>
        <p:spPr>
          <a:xfrm>
            <a:off x="610012" y="392931"/>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Design Considerations and EER</a:t>
            </a:r>
            <a:endParaRPr dirty="0"/>
          </a:p>
        </p:txBody>
      </p:sp>
      <p:sp>
        <p:nvSpPr>
          <p:cNvPr id="481" name="Google Shape;481;p45"/>
          <p:cNvSpPr txBox="1">
            <a:spLocks noGrp="1"/>
          </p:cNvSpPr>
          <p:nvPr>
            <p:ph type="subTitle" idx="4294967295"/>
          </p:nvPr>
        </p:nvSpPr>
        <p:spPr>
          <a:xfrm flipH="1">
            <a:off x="5346036" y="1027131"/>
            <a:ext cx="2515735" cy="3714350"/>
          </a:xfrm>
          <a:prstGeom prst="rect">
            <a:avLst/>
          </a:prstGeom>
        </p:spPr>
        <p:txBody>
          <a:bodyPr spcFirstLastPara="1" wrap="square" lIns="91425" tIns="91425" rIns="91425" bIns="91425" anchor="t" anchorCtr="0">
            <a:noAutofit/>
          </a:bodyPr>
          <a:lstStyle/>
          <a:p>
            <a:pPr marL="285750" indent="-285750">
              <a:lnSpc>
                <a:spcPct val="100000"/>
              </a:lnSpc>
              <a:spcAft>
                <a:spcPts val="1600"/>
              </a:spcAft>
            </a:pPr>
            <a:r>
              <a:rPr lang="en-US" sz="1100" dirty="0"/>
              <a:t>Resources provided would be used by many different audiences, including locals, tourists, journalists, and even local officials</a:t>
            </a:r>
          </a:p>
          <a:p>
            <a:pPr marL="285750" indent="-285750">
              <a:lnSpc>
                <a:spcPct val="100000"/>
              </a:lnSpc>
              <a:spcAft>
                <a:spcPts val="1600"/>
              </a:spcAft>
            </a:pPr>
            <a:r>
              <a:rPr lang="en-US" sz="1100" dirty="0"/>
              <a:t>Basic descriptive statistics should be readily available to end users</a:t>
            </a:r>
          </a:p>
          <a:p>
            <a:pPr marL="285750" indent="-285750">
              <a:lnSpc>
                <a:spcPct val="100000"/>
              </a:lnSpc>
              <a:spcAft>
                <a:spcPts val="1600"/>
              </a:spcAft>
            </a:pPr>
            <a:r>
              <a:rPr lang="en-US" sz="1100" dirty="0"/>
              <a:t>Data should be refreshed at a cycle corresponding with the update of the raw data (weekly per Chicago DPH)</a:t>
            </a:r>
          </a:p>
          <a:p>
            <a:pPr marL="285750" indent="-285750">
              <a:lnSpc>
                <a:spcPct val="100000"/>
              </a:lnSpc>
              <a:spcAft>
                <a:spcPts val="1600"/>
              </a:spcAft>
            </a:pPr>
            <a:r>
              <a:rPr lang="en-US" sz="1100" dirty="0"/>
              <a:t>Any derived features not covered by Chicago DPH should have referenceable definitions including calculation formulas where applicable </a:t>
            </a:r>
          </a:p>
          <a:p>
            <a:pPr marL="285750" indent="-285750">
              <a:lnSpc>
                <a:spcPct val="100000"/>
              </a:lnSpc>
              <a:spcAft>
                <a:spcPts val="1600"/>
              </a:spcAft>
            </a:pPr>
            <a:endParaRPr lang="en-US" sz="1400" dirty="0"/>
          </a:p>
        </p:txBody>
      </p:sp>
      <p:pic>
        <p:nvPicPr>
          <p:cNvPr id="3" name="Picture 2">
            <a:extLst>
              <a:ext uri="{FF2B5EF4-FFF2-40B4-BE49-F238E27FC236}">
                <a16:creationId xmlns:a16="http://schemas.microsoft.com/office/drawing/2014/main" id="{C6F4A4FF-E908-4083-8198-50B96A4866C3}"/>
              </a:ext>
            </a:extLst>
          </p:cNvPr>
          <p:cNvPicPr>
            <a:picLocks noChangeAspect="1"/>
          </p:cNvPicPr>
          <p:nvPr/>
        </p:nvPicPr>
        <p:blipFill>
          <a:blip r:embed="rId3"/>
          <a:stretch>
            <a:fillRect/>
          </a:stretch>
        </p:blipFill>
        <p:spPr>
          <a:xfrm>
            <a:off x="610012" y="1027131"/>
            <a:ext cx="4480663" cy="3588077"/>
          </a:xfrm>
          <a:prstGeom prst="rect">
            <a:avLst/>
          </a:prstGeom>
        </p:spPr>
      </p:pic>
    </p:spTree>
    <p:extLst>
      <p:ext uri="{BB962C8B-B14F-4D97-AF65-F5344CB8AC3E}">
        <p14:creationId xmlns:p14="http://schemas.microsoft.com/office/powerpoint/2010/main" val="418099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title" idx="15"/>
          </p:nvPr>
        </p:nvSpPr>
        <p:spPr>
          <a:xfrm>
            <a:off x="620462" y="394480"/>
            <a:ext cx="70335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Platform Considerations</a:t>
            </a:r>
            <a:endParaRPr sz="2400" dirty="0"/>
          </a:p>
        </p:txBody>
      </p:sp>
      <p:graphicFrame>
        <p:nvGraphicFramePr>
          <p:cNvPr id="61" name="Table 10">
            <a:extLst>
              <a:ext uri="{FF2B5EF4-FFF2-40B4-BE49-F238E27FC236}">
                <a16:creationId xmlns:a16="http://schemas.microsoft.com/office/drawing/2014/main" id="{AA8C5B2F-F9A4-4868-9D72-D953ECBA898D}"/>
              </a:ext>
            </a:extLst>
          </p:cNvPr>
          <p:cNvGraphicFramePr>
            <a:graphicFrameLocks noGrp="1"/>
          </p:cNvGraphicFramePr>
          <p:nvPr>
            <p:extLst>
              <p:ext uri="{D42A27DB-BD31-4B8C-83A1-F6EECF244321}">
                <p14:modId xmlns:p14="http://schemas.microsoft.com/office/powerpoint/2010/main" val="4093890400"/>
              </p:ext>
            </p:extLst>
          </p:nvPr>
        </p:nvGraphicFramePr>
        <p:xfrm>
          <a:off x="533635" y="1028680"/>
          <a:ext cx="7935312" cy="3819388"/>
        </p:xfrm>
        <a:graphic>
          <a:graphicData uri="http://schemas.openxmlformats.org/drawingml/2006/table">
            <a:tbl>
              <a:tblPr firstRow="1" bandRow="1">
                <a:tableStyleId>{EB344D84-9AFB-497E-A393-DC336BA19D2E}</a:tableStyleId>
              </a:tblPr>
              <a:tblGrid>
                <a:gridCol w="1353425">
                  <a:extLst>
                    <a:ext uri="{9D8B030D-6E8A-4147-A177-3AD203B41FA5}">
                      <a16:colId xmlns:a16="http://schemas.microsoft.com/office/drawing/2014/main" val="1259830822"/>
                    </a:ext>
                  </a:extLst>
                </a:gridCol>
                <a:gridCol w="3155547">
                  <a:extLst>
                    <a:ext uri="{9D8B030D-6E8A-4147-A177-3AD203B41FA5}">
                      <a16:colId xmlns:a16="http://schemas.microsoft.com/office/drawing/2014/main" val="763374551"/>
                    </a:ext>
                  </a:extLst>
                </a:gridCol>
                <a:gridCol w="3426340">
                  <a:extLst>
                    <a:ext uri="{9D8B030D-6E8A-4147-A177-3AD203B41FA5}">
                      <a16:colId xmlns:a16="http://schemas.microsoft.com/office/drawing/2014/main" val="1486637581"/>
                    </a:ext>
                  </a:extLst>
                </a:gridCol>
              </a:tblGrid>
              <a:tr h="475416">
                <a:tc>
                  <a:txBody>
                    <a:bodyPr/>
                    <a:lstStyle/>
                    <a:p>
                      <a:pPr algn="l"/>
                      <a:r>
                        <a:rPr lang="en-US" sz="1400" dirty="0">
                          <a:solidFill>
                            <a:schemeClr val="tx1"/>
                          </a:solidFill>
                        </a:rPr>
                        <a:t>DBMS</a:t>
                      </a:r>
                      <a:endParaRPr lang="en-US" sz="1400" dirty="0">
                        <a:solidFill>
                          <a:schemeClr val="tx1"/>
                        </a:solidFill>
                        <a:latin typeface="Oxygen Light" panose="020B0604020202020204" charset="0"/>
                      </a:endParaRPr>
                    </a:p>
                  </a:txBody>
                  <a:tcPr anchor="ctr"/>
                </a:tc>
                <a:tc>
                  <a:txBody>
                    <a:bodyPr/>
                    <a:lstStyle/>
                    <a:p>
                      <a:pPr algn="ctr"/>
                      <a:r>
                        <a:rPr lang="en-US" sz="1400" dirty="0">
                          <a:solidFill>
                            <a:schemeClr val="tx1"/>
                          </a:solidFill>
                        </a:rPr>
                        <a:t>PROS (+)</a:t>
                      </a:r>
                      <a:endParaRPr lang="en-US" sz="1400" dirty="0">
                        <a:solidFill>
                          <a:schemeClr val="tx1"/>
                        </a:solidFill>
                        <a:latin typeface="Oxygen Light" panose="020B0604020202020204" charset="0"/>
                      </a:endParaRPr>
                    </a:p>
                  </a:txBody>
                  <a:tcPr anchor="ctr"/>
                </a:tc>
                <a:tc>
                  <a:txBody>
                    <a:bodyPr/>
                    <a:lstStyle/>
                    <a:p>
                      <a:pPr algn="ctr"/>
                      <a:r>
                        <a:rPr lang="en-US" sz="1400" dirty="0">
                          <a:solidFill>
                            <a:schemeClr val="tx1"/>
                          </a:solidFill>
                        </a:rPr>
                        <a:t>CONS (-)</a:t>
                      </a:r>
                      <a:endParaRPr lang="en-US" sz="1400" dirty="0">
                        <a:solidFill>
                          <a:schemeClr val="tx1"/>
                        </a:solidFill>
                        <a:latin typeface="Oxygen Light" panose="020B0604020202020204" charset="0"/>
                      </a:endParaRPr>
                    </a:p>
                  </a:txBody>
                  <a:tcPr anchor="ctr"/>
                </a:tc>
                <a:extLst>
                  <a:ext uri="{0D108BD9-81ED-4DB2-BD59-A6C34878D82A}">
                    <a16:rowId xmlns:a16="http://schemas.microsoft.com/office/drawing/2014/main" val="211281994"/>
                  </a:ext>
                </a:extLst>
              </a:tr>
              <a:tr h="1258453">
                <a:tc>
                  <a:txBody>
                    <a:bodyPr/>
                    <a:lstStyle/>
                    <a:p>
                      <a:pPr algn="l"/>
                      <a:r>
                        <a:rPr lang="en-US" sz="1400" b="1" dirty="0"/>
                        <a:t>MongoDB</a:t>
                      </a:r>
                      <a:endParaRPr lang="en-US" sz="1400" b="1" dirty="0">
                        <a:latin typeface="Oxygen Light" panose="020B0604020202020204" charset="0"/>
                      </a:endParaRPr>
                    </a:p>
                  </a:txBody>
                  <a:tcPr anchor="ctr"/>
                </a:tc>
                <a:tc>
                  <a:txBody>
                    <a:bodyPr/>
                    <a:lstStyle/>
                    <a:p>
                      <a:pPr marL="285750" indent="-285750">
                        <a:buFont typeface="Arial" panose="020B0604020202020204" pitchFamily="34" charset="0"/>
                        <a:buChar char="•"/>
                      </a:pPr>
                      <a:r>
                        <a:rPr lang="en-US" sz="1400" dirty="0"/>
                        <a:t>Easy to directly ingest JSON response using Data Portal’s API</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Flexible data model will scale easily with emergence of net new data elements</a:t>
                      </a:r>
                      <a:endParaRPr lang="en-US" sz="1400" dirty="0">
                        <a:latin typeface="Oxygen Light" panose="020B0604020202020204" charset="0"/>
                      </a:endParaRPr>
                    </a:p>
                  </a:txBody>
                  <a:tcPr/>
                </a:tc>
                <a:tc>
                  <a:txBody>
                    <a:bodyPr/>
                    <a:lstStyle/>
                    <a:p>
                      <a:pPr marL="285750" indent="-285750">
                        <a:buFont typeface="Arial" panose="020B0604020202020204" pitchFamily="34" charset="0"/>
                        <a:buChar char="•"/>
                      </a:pPr>
                      <a:r>
                        <a:rPr lang="en-US" sz="1400" dirty="0"/>
                        <a:t>Difficult to parse JSON to create arrays to easily query multiple violations and comments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Lack of controls to prevent duplication of data</a:t>
                      </a:r>
                      <a:endParaRPr lang="en-US" sz="1400" dirty="0">
                        <a:latin typeface="Oxygen Light" panose="020B0604020202020204" charset="0"/>
                      </a:endParaRPr>
                    </a:p>
                  </a:txBody>
                  <a:tcPr/>
                </a:tc>
                <a:extLst>
                  <a:ext uri="{0D108BD9-81ED-4DB2-BD59-A6C34878D82A}">
                    <a16:rowId xmlns:a16="http://schemas.microsoft.com/office/drawing/2014/main" val="3842603558"/>
                  </a:ext>
                </a:extLst>
              </a:tr>
              <a:tr h="478069">
                <a:tc>
                  <a:txBody>
                    <a:bodyPr/>
                    <a:lstStyle/>
                    <a:p>
                      <a:pPr algn="l"/>
                      <a:r>
                        <a:rPr lang="en-US" sz="1400" b="1" dirty="0"/>
                        <a:t>Neo4j</a:t>
                      </a:r>
                      <a:endParaRPr lang="en-US" sz="1400" b="1" dirty="0">
                        <a:latin typeface="Oxygen Light" panose="020B0604020202020204" charset="0"/>
                      </a:endParaRPr>
                    </a:p>
                  </a:txBody>
                  <a:tcPr anchor="ctr">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Able to create informational nodes for each inspection</a:t>
                      </a:r>
                      <a:endParaRPr lang="en-US" sz="1400" dirty="0">
                        <a:latin typeface="Oxygen Light" panose="020B0604020202020204" charset="0"/>
                      </a:endParaRPr>
                    </a:p>
                  </a:txBody>
                  <a:tcPr>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Inspection data does not translate well to graphical visualization </a:t>
                      </a:r>
                      <a:endParaRPr lang="en-US" sz="1400" dirty="0">
                        <a:latin typeface="Oxygen Light" panose="020B060402020202020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1971024"/>
                  </a:ext>
                </a:extLst>
              </a:tr>
              <a:tr h="1454212">
                <a:tc>
                  <a:txBody>
                    <a:bodyPr/>
                    <a:lstStyle/>
                    <a:p>
                      <a:pPr algn="l"/>
                      <a:r>
                        <a:rPr lang="en-US" sz="1400" b="1" dirty="0"/>
                        <a:t>MySQL</a:t>
                      </a:r>
                      <a:endParaRPr lang="en-US" sz="1400" b="1" dirty="0">
                        <a:latin typeface="Oxygen Light" panose="020B060402020202020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285750" indent="-285750">
                        <a:buFont typeface="Arial" panose="020B0604020202020204" pitchFamily="34" charset="0"/>
                        <a:buChar char="•"/>
                      </a:pPr>
                      <a:r>
                        <a:rPr lang="en-US" sz="1400" dirty="0"/>
                        <a:t>GCP-supported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Python transformations on tabular data with pandas and </a:t>
                      </a:r>
                      <a:r>
                        <a:rPr lang="en-US" sz="1400" dirty="0" err="1"/>
                        <a:t>numpy</a:t>
                      </a:r>
                      <a:r>
                        <a:rPr lang="en-US" sz="1400" dirty="0"/>
                        <a:t> to insert to OLTP and OLAP schemas</a:t>
                      </a:r>
                      <a:endParaRPr lang="en-US" sz="1400" dirty="0">
                        <a:latin typeface="Oxygen Light" panose="020B060402020202020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285750" indent="-285750">
                        <a:buFont typeface="Arial" panose="020B0604020202020204" pitchFamily="34" charset="0"/>
                        <a:buChar char="•"/>
                      </a:pPr>
                      <a:r>
                        <a:rPr lang="en-US" sz="1400" dirty="0"/>
                        <a:t>Changes to data pipeline are required to support net new data elements. </a:t>
                      </a:r>
                      <a:r>
                        <a:rPr lang="en-US" sz="1400" i="1" dirty="0"/>
                        <a:t>Fields have been static since data’s inception in 2010</a:t>
                      </a:r>
                      <a:endParaRPr lang="en-US" sz="1400" i="1" dirty="0">
                        <a:latin typeface="Oxygen Light" panose="020B060402020202020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517114330"/>
                  </a:ext>
                </a:extLst>
              </a:tr>
            </a:tbl>
          </a:graphicData>
        </a:graphic>
      </p:graphicFrame>
    </p:spTree>
    <p:extLst>
      <p:ext uri="{BB962C8B-B14F-4D97-AF65-F5344CB8AC3E}">
        <p14:creationId xmlns:p14="http://schemas.microsoft.com/office/powerpoint/2010/main" val="1300204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 name="Title 2">
            <a:extLst>
              <a:ext uri="{FF2B5EF4-FFF2-40B4-BE49-F238E27FC236}">
                <a16:creationId xmlns:a16="http://schemas.microsoft.com/office/drawing/2014/main" id="{B45B853F-E7C5-4A28-B1F2-1DE74B57612D}"/>
              </a:ext>
            </a:extLst>
          </p:cNvPr>
          <p:cNvSpPr>
            <a:spLocks noGrp="1"/>
          </p:cNvSpPr>
          <p:nvPr>
            <p:ph type="title" idx="15"/>
          </p:nvPr>
        </p:nvSpPr>
        <p:spPr/>
        <p:txBody>
          <a:bodyPr/>
          <a:lstStyle/>
          <a:p>
            <a:r>
              <a:rPr lang="en-US" dirty="0"/>
              <a:t>Platform Design</a:t>
            </a:r>
          </a:p>
        </p:txBody>
      </p:sp>
      <p:pic>
        <p:nvPicPr>
          <p:cNvPr id="6" name="Picture 5">
            <a:extLst>
              <a:ext uri="{FF2B5EF4-FFF2-40B4-BE49-F238E27FC236}">
                <a16:creationId xmlns:a16="http://schemas.microsoft.com/office/drawing/2014/main" id="{2B2119B1-F51E-40D0-B531-BF34EF36FF91}"/>
              </a:ext>
            </a:extLst>
          </p:cNvPr>
          <p:cNvPicPr>
            <a:picLocks noChangeAspect="1"/>
          </p:cNvPicPr>
          <p:nvPr/>
        </p:nvPicPr>
        <p:blipFill>
          <a:blip r:embed="rId3"/>
          <a:stretch>
            <a:fillRect/>
          </a:stretch>
        </p:blipFill>
        <p:spPr>
          <a:xfrm>
            <a:off x="6481842" y="3744505"/>
            <a:ext cx="2244720" cy="1213589"/>
          </a:xfrm>
          <a:prstGeom prst="rect">
            <a:avLst/>
          </a:prstGeom>
          <a:ln w="12700">
            <a:solidFill>
              <a:schemeClr val="accent1"/>
            </a:solidFill>
          </a:ln>
        </p:spPr>
      </p:pic>
      <p:graphicFrame>
        <p:nvGraphicFramePr>
          <p:cNvPr id="7" name="Content Placeholder 6">
            <a:extLst>
              <a:ext uri="{FF2B5EF4-FFF2-40B4-BE49-F238E27FC236}">
                <a16:creationId xmlns:a16="http://schemas.microsoft.com/office/drawing/2014/main" id="{877CAFE0-AF58-4100-BF54-C86C245BF04D}"/>
              </a:ext>
            </a:extLst>
          </p:cNvPr>
          <p:cNvGraphicFramePr>
            <a:graphicFrameLocks/>
          </p:cNvGraphicFramePr>
          <p:nvPr/>
        </p:nvGraphicFramePr>
        <p:xfrm>
          <a:off x="802292" y="1603164"/>
          <a:ext cx="7680959" cy="2030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C3F6C489-E562-4F99-8E5C-9E582FB9610F}"/>
              </a:ext>
            </a:extLst>
          </p:cNvPr>
          <p:cNvSpPr txBox="1"/>
          <p:nvPr/>
        </p:nvSpPr>
        <p:spPr>
          <a:xfrm>
            <a:off x="802292" y="1007162"/>
            <a:ext cx="7680865" cy="523220"/>
          </a:xfrm>
          <a:prstGeom prst="rect">
            <a:avLst/>
          </a:prstGeom>
          <a:noFill/>
        </p:spPr>
        <p:txBody>
          <a:bodyPr wrap="square" rtlCol="0">
            <a:spAutoFit/>
          </a:bodyPr>
          <a:lstStyle/>
          <a:p>
            <a:r>
              <a:rPr lang="en-US" dirty="0">
                <a:solidFill>
                  <a:schemeClr val="tx1"/>
                </a:solidFill>
              </a:rPr>
              <a:t>Our data pipeline infrastructure is managed in Google Cloud and our code lives in GitHub to enable scalable end-user deployment and ETL maintenance</a:t>
            </a:r>
          </a:p>
        </p:txBody>
      </p:sp>
      <p:sp>
        <p:nvSpPr>
          <p:cNvPr id="9" name="Arrow: Right 8">
            <a:extLst>
              <a:ext uri="{FF2B5EF4-FFF2-40B4-BE49-F238E27FC236}">
                <a16:creationId xmlns:a16="http://schemas.microsoft.com/office/drawing/2014/main" id="{09A39658-09D1-49DC-8271-0D3B57AD9751}"/>
              </a:ext>
            </a:extLst>
          </p:cNvPr>
          <p:cNvSpPr/>
          <p:nvPr/>
        </p:nvSpPr>
        <p:spPr>
          <a:xfrm>
            <a:off x="978249" y="3249175"/>
            <a:ext cx="7328950" cy="307574"/>
          </a:xfrm>
          <a:prstGeom prst="rightArrow">
            <a:avLst/>
          </a:prstGeom>
          <a:solidFill>
            <a:srgbClr val="FFDF74">
              <a:tint val="40000"/>
              <a:hueOff val="0"/>
              <a:satOff val="0"/>
              <a:lumOff val="0"/>
              <a:alphaOff val="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p:spPr>
        <p:txBody>
          <a:bodyPr rtlCol="0" anchor="ctr"/>
          <a:lstStyle/>
          <a:p>
            <a:pPr algn="ctr"/>
            <a:endParaRPr lang="en-US"/>
          </a:p>
        </p:txBody>
      </p:sp>
      <p:pic>
        <p:nvPicPr>
          <p:cNvPr id="10" name="Picture 9">
            <a:extLst>
              <a:ext uri="{FF2B5EF4-FFF2-40B4-BE49-F238E27FC236}">
                <a16:creationId xmlns:a16="http://schemas.microsoft.com/office/drawing/2014/main" id="{F63B2994-81FD-450A-A8E7-746DA459C568}"/>
              </a:ext>
            </a:extLst>
          </p:cNvPr>
          <p:cNvPicPr>
            <a:picLocks noChangeAspect="1"/>
          </p:cNvPicPr>
          <p:nvPr/>
        </p:nvPicPr>
        <p:blipFill>
          <a:blip r:embed="rId9"/>
          <a:stretch>
            <a:fillRect/>
          </a:stretch>
        </p:blipFill>
        <p:spPr>
          <a:xfrm>
            <a:off x="240383" y="3833832"/>
            <a:ext cx="2970468" cy="1034937"/>
          </a:xfrm>
          <a:prstGeom prst="rect">
            <a:avLst/>
          </a:prstGeom>
        </p:spPr>
      </p:pic>
      <p:pic>
        <p:nvPicPr>
          <p:cNvPr id="11" name="Picture 10">
            <a:extLst>
              <a:ext uri="{FF2B5EF4-FFF2-40B4-BE49-F238E27FC236}">
                <a16:creationId xmlns:a16="http://schemas.microsoft.com/office/drawing/2014/main" id="{C4A5A54D-0E5E-4F5B-9D7E-5A1FE2E0CCDC}"/>
              </a:ext>
            </a:extLst>
          </p:cNvPr>
          <p:cNvPicPr>
            <a:picLocks noChangeAspect="1"/>
          </p:cNvPicPr>
          <p:nvPr/>
        </p:nvPicPr>
        <p:blipFill>
          <a:blip r:embed="rId10"/>
          <a:stretch>
            <a:fillRect/>
          </a:stretch>
        </p:blipFill>
        <p:spPr>
          <a:xfrm>
            <a:off x="3540593" y="3757154"/>
            <a:ext cx="2506431" cy="1188292"/>
          </a:xfrm>
          <a:prstGeom prst="rect">
            <a:avLst/>
          </a:prstGeom>
          <a:ln w="12700">
            <a:solidFill>
              <a:schemeClr val="accent1"/>
            </a:solidFill>
          </a:ln>
        </p:spPr>
      </p:pic>
      <p:sp>
        <p:nvSpPr>
          <p:cNvPr id="12" name="Arrow: Right 11">
            <a:extLst>
              <a:ext uri="{FF2B5EF4-FFF2-40B4-BE49-F238E27FC236}">
                <a16:creationId xmlns:a16="http://schemas.microsoft.com/office/drawing/2014/main" id="{FC6DEF1D-89B3-4199-87F4-454A6C7019E9}"/>
              </a:ext>
            </a:extLst>
          </p:cNvPr>
          <p:cNvSpPr/>
          <p:nvPr/>
        </p:nvSpPr>
        <p:spPr>
          <a:xfrm>
            <a:off x="2913838" y="4259071"/>
            <a:ext cx="594027" cy="304073"/>
          </a:xfrm>
          <a:prstGeom prst="rightArrow">
            <a:avLst/>
          </a:prstGeom>
          <a:solidFill>
            <a:srgbClr val="FFDF74">
              <a:tint val="40000"/>
              <a:hueOff val="0"/>
              <a:satOff val="0"/>
              <a:lumOff val="0"/>
              <a:alphaOff val="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p:spPr>
        <p:txBody>
          <a:bodyPr rtlCol="0" anchor="ctr"/>
          <a:lstStyle/>
          <a:p>
            <a:pPr algn="ctr"/>
            <a:endParaRPr lang="en-US"/>
          </a:p>
        </p:txBody>
      </p:sp>
      <p:sp>
        <p:nvSpPr>
          <p:cNvPr id="13" name="Arrow: Right 12">
            <a:extLst>
              <a:ext uri="{FF2B5EF4-FFF2-40B4-BE49-F238E27FC236}">
                <a16:creationId xmlns:a16="http://schemas.microsoft.com/office/drawing/2014/main" id="{FE43EC43-7586-43F6-9529-2DCFE7631C86}"/>
              </a:ext>
            </a:extLst>
          </p:cNvPr>
          <p:cNvSpPr/>
          <p:nvPr/>
        </p:nvSpPr>
        <p:spPr>
          <a:xfrm>
            <a:off x="5844615" y="4252196"/>
            <a:ext cx="594027" cy="304073"/>
          </a:xfrm>
          <a:prstGeom prst="rightArrow">
            <a:avLst/>
          </a:prstGeom>
          <a:solidFill>
            <a:srgbClr val="FFDF74">
              <a:tint val="40000"/>
              <a:hueOff val="0"/>
              <a:satOff val="0"/>
              <a:lumOff val="0"/>
              <a:alphaOff val="0"/>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p:spPr>
        <p:txBody>
          <a:bodyPr rtlCol="0" anchor="ctr"/>
          <a:lstStyle/>
          <a:p>
            <a:pPr algn="ctr"/>
            <a:endParaRPr lang="en-US"/>
          </a:p>
        </p:txBody>
      </p:sp>
    </p:spTree>
    <p:extLst>
      <p:ext uri="{BB962C8B-B14F-4D97-AF65-F5344CB8AC3E}">
        <p14:creationId xmlns:p14="http://schemas.microsoft.com/office/powerpoint/2010/main" val="1211855602"/>
      </p:ext>
    </p:extLst>
  </p:cSld>
  <p:clrMapOvr>
    <a:masterClrMapping/>
  </p:clrMapOvr>
</p:sld>
</file>

<file path=ppt/theme/theme1.xml><?xml version="1.0" encoding="utf-8"?>
<a:theme xmlns:a="http://schemas.openxmlformats.org/drawingml/2006/main" name="Nutrition Center by Slidesgo">
  <a:themeElements>
    <a:clrScheme name="Simple Light">
      <a:dk1>
        <a:srgbClr val="000000"/>
      </a:dk1>
      <a:lt1>
        <a:srgbClr val="FFFFFF"/>
      </a:lt1>
      <a:dk2>
        <a:srgbClr val="595959"/>
      </a:dk2>
      <a:lt2>
        <a:srgbClr val="FFF2EA"/>
      </a:lt2>
      <a:accent1>
        <a:srgbClr val="000000"/>
      </a:accent1>
      <a:accent2>
        <a:srgbClr val="FFDF74"/>
      </a:accent2>
      <a:accent3>
        <a:srgbClr val="FFF6B8"/>
      </a:accent3>
      <a:accent4>
        <a:srgbClr val="FFEA5B"/>
      </a:accent4>
      <a:accent5>
        <a:srgbClr val="FFF6B8"/>
      </a:accent5>
      <a:accent6>
        <a:srgbClr val="FFEA5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1648</TotalTime>
  <Words>773</Words>
  <Application>Microsoft Office PowerPoint</Application>
  <PresentationFormat>On-screen Show (16:9)</PresentationFormat>
  <Paragraphs>106</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Oxygen Light</vt:lpstr>
      <vt:lpstr>Oxygen</vt:lpstr>
      <vt:lpstr>Nunito Light</vt:lpstr>
      <vt:lpstr>Arial</vt:lpstr>
      <vt:lpstr>Oswald</vt:lpstr>
      <vt:lpstr>Raleway Thin</vt:lpstr>
      <vt:lpstr>Nutrition Center by Slidesgo</vt:lpstr>
      <vt:lpstr>Chicago Food Inspections</vt:lpstr>
      <vt:lpstr>PowerPoint Presentation</vt:lpstr>
      <vt:lpstr>Business Use Case</vt:lpstr>
      <vt:lpstr>Data Profile And Tools</vt:lpstr>
      <vt:lpstr>Data Profile Template</vt:lpstr>
      <vt:lpstr>Data Quality</vt:lpstr>
      <vt:lpstr>Design Considerations and EER</vt:lpstr>
      <vt:lpstr>Platform Considerations</vt:lpstr>
      <vt:lpstr>Platform Design</vt:lpstr>
      <vt:lpstr>Dashboard Demo</vt:lpstr>
      <vt:lpstr>Dashboard Demo</vt:lpstr>
      <vt:lpstr>Next Steps</vt:lpstr>
      <vt:lpstr>Lessons Learned</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Food Inspections</dc:title>
  <dc:creator>Nhan Le</dc:creator>
  <cp:lastModifiedBy>Nhan Le</cp:lastModifiedBy>
  <cp:revision>30</cp:revision>
  <dcterms:modified xsi:type="dcterms:W3CDTF">2020-12-11T23:23:20Z</dcterms:modified>
</cp:coreProperties>
</file>